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65" r:id="rId2"/>
    <p:sldId id="261" r:id="rId3"/>
    <p:sldId id="268" r:id="rId4"/>
    <p:sldId id="271" r:id="rId5"/>
    <p:sldId id="269" r:id="rId6"/>
    <p:sldId id="291" r:id="rId7"/>
    <p:sldId id="280" r:id="rId8"/>
    <p:sldId id="281" r:id="rId9"/>
    <p:sldId id="266" r:id="rId10"/>
    <p:sldId id="264" r:id="rId11"/>
    <p:sldId id="267" r:id="rId12"/>
    <p:sldId id="257" r:id="rId13"/>
    <p:sldId id="270" r:id="rId14"/>
    <p:sldId id="282" r:id="rId15"/>
    <p:sldId id="272" r:id="rId16"/>
    <p:sldId id="273" r:id="rId17"/>
    <p:sldId id="274" r:id="rId18"/>
    <p:sldId id="276" r:id="rId19"/>
    <p:sldId id="283" r:id="rId20"/>
    <p:sldId id="284" r:id="rId21"/>
    <p:sldId id="285" r:id="rId22"/>
    <p:sldId id="286" r:id="rId23"/>
    <p:sldId id="287" r:id="rId24"/>
    <p:sldId id="290" r:id="rId25"/>
    <p:sldId id="288" r:id="rId26"/>
    <p:sldId id="294" r:id="rId27"/>
    <p:sldId id="295" r:id="rId28"/>
    <p:sldId id="293" r:id="rId29"/>
    <p:sldId id="289" r:id="rId30"/>
    <p:sldId id="292" r:id="rId31"/>
    <p:sldId id="260" r:id="rId32"/>
    <p:sldId id="296" r:id="rId33"/>
    <p:sldId id="297" r:id="rId34"/>
    <p:sldId id="299" r:id="rId35"/>
    <p:sldId id="298" r:id="rId36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A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2256" y="1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rliac\AppData\Local\Microsoft\Windows\INetCache\Content.Outlook\GBGHOKKE\TOP%2010%20DESTINATIONS%20ET%20CIES%202018%20et%20REPARTITION%20TRAFIC%20(002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AAFA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00A0D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2864AA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'Répart trafic'!$A$2:$D$2</c:f>
              <c:strCache>
                <c:ptCount val="4"/>
                <c:pt idx="0">
                  <c:v>International
 (hors Europe)</c:v>
                </c:pt>
                <c:pt idx="1">
                  <c:v>Europe</c:v>
                </c:pt>
                <c:pt idx="2">
                  <c:v>France
 (hors Paris) </c:v>
                </c:pt>
                <c:pt idx="3">
                  <c:v>Paris</c:v>
                </c:pt>
              </c:strCache>
            </c:strRef>
          </c:cat>
          <c:val>
            <c:numRef>
              <c:f>'Répart trafic'!$A$3:$D$3</c:f>
              <c:numCache>
                <c:formatCode>_-* #\ ##0\ _€_-;\-* #\ ##0\ _€_-;_-* "-"??\ _€_-;_-@_-</c:formatCode>
                <c:ptCount val="4"/>
                <c:pt idx="0">
                  <c:v>1839908</c:v>
                </c:pt>
                <c:pt idx="1">
                  <c:v>3846505</c:v>
                </c:pt>
                <c:pt idx="2">
                  <c:v>2022270</c:v>
                </c:pt>
                <c:pt idx="3">
                  <c:v>1620360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'Répart trafic'!$A$2:$D$2</c:f>
              <c:strCache>
                <c:ptCount val="4"/>
                <c:pt idx="0">
                  <c:v>International
 (hors Europe)</c:v>
                </c:pt>
                <c:pt idx="1">
                  <c:v>Europe</c:v>
                </c:pt>
                <c:pt idx="2">
                  <c:v>France
 (hors Paris) </c:v>
                </c:pt>
                <c:pt idx="3">
                  <c:v>Paris</c:v>
                </c:pt>
              </c:strCache>
            </c:strRef>
          </c:cat>
          <c:val>
            <c:numRef>
              <c:f>'Répart trafic'!$A$4:$D$4</c:f>
              <c:numCache>
                <c:formatCode>0%</c:formatCode>
                <c:ptCount val="4"/>
                <c:pt idx="0">
                  <c:v>0.1972236594900463</c:v>
                </c:pt>
                <c:pt idx="1">
                  <c:v>0.41231506811577567</c:v>
                </c:pt>
                <c:pt idx="2">
                  <c:v>0.21677143089596651</c:v>
                </c:pt>
                <c:pt idx="3">
                  <c:v>0.17368984149821154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366296533638094E-2"/>
          <c:y val="0.10853162730068269"/>
          <c:w val="0.89597141650347101"/>
          <c:h val="0.75493713572296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Feuil1!$A$2</c:f>
              <c:strCache>
                <c:ptCount val="1"/>
                <c:pt idx="0">
                  <c:v>Solution la plus économique</c:v>
                </c:pt>
              </c:strCache>
            </c:strRef>
          </c:tx>
          <c:spPr>
            <a:solidFill>
              <a:srgbClr val="3E7CB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Feuil1!$B$1:$C$1</c:f>
              <c:strCache>
                <c:ptCount val="2"/>
                <c:pt idx="0">
                  <c:v>2017</c:v>
                </c:pt>
                <c:pt idx="1">
                  <c:v>2018</c:v>
                </c:pt>
              </c:strCache>
            </c:strRef>
          </c:cat>
          <c:val>
            <c:numRef>
              <c:f>Feuil1!$B$2:$C$2</c:f>
              <c:numCache>
                <c:formatCode>0.00%</c:formatCode>
                <c:ptCount val="2"/>
                <c:pt idx="0">
                  <c:v>0.308</c:v>
                </c:pt>
                <c:pt idx="1">
                  <c:v>0.35620000000000002</c:v>
                </c:pt>
              </c:numCache>
            </c:numRef>
          </c:val>
        </c:ser>
        <c:ser>
          <c:idx val="1"/>
          <c:order val="1"/>
          <c:tx>
            <c:strRef>
              <c:f>Feuil1!$A$3</c:f>
              <c:strCache>
                <c:ptCount val="1"/>
                <c:pt idx="0">
                  <c:v>Rapidité, temps d’accès garanti</c:v>
                </c:pt>
              </c:strCache>
            </c:strRef>
          </c:tx>
          <c:spPr>
            <a:solidFill>
              <a:srgbClr val="00A0D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Feuil1!$B$1:$C$1</c:f>
              <c:strCache>
                <c:ptCount val="2"/>
                <c:pt idx="0">
                  <c:v>2017</c:v>
                </c:pt>
                <c:pt idx="1">
                  <c:v>2018</c:v>
                </c:pt>
              </c:strCache>
            </c:strRef>
          </c:cat>
          <c:val>
            <c:numRef>
              <c:f>Feuil1!$B$3:$C$3</c:f>
              <c:numCache>
                <c:formatCode>0.00%</c:formatCode>
                <c:ptCount val="2"/>
                <c:pt idx="0">
                  <c:v>0.21790000000000001</c:v>
                </c:pt>
                <c:pt idx="1">
                  <c:v>0.21629999999999999</c:v>
                </c:pt>
              </c:numCache>
            </c:numRef>
          </c:val>
        </c:ser>
        <c:ser>
          <c:idx val="3"/>
          <c:order val="2"/>
          <c:tx>
            <c:strRef>
              <c:f>Feuil1!$A$4</c:f>
              <c:strCache>
                <c:ptCount val="1"/>
                <c:pt idx="0">
                  <c:v>Pas de véhicule personnel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Feuil1!$B$1:$C$1</c:f>
              <c:strCache>
                <c:ptCount val="2"/>
                <c:pt idx="0">
                  <c:v>2017</c:v>
                </c:pt>
                <c:pt idx="1">
                  <c:v>2018</c:v>
                </c:pt>
              </c:strCache>
            </c:strRef>
          </c:cat>
          <c:val>
            <c:numRef>
              <c:f>Feuil1!$B$4:$C$4</c:f>
              <c:numCache>
                <c:formatCode>0.00%</c:formatCode>
                <c:ptCount val="2"/>
                <c:pt idx="0">
                  <c:v>0.20380000000000001</c:v>
                </c:pt>
                <c:pt idx="1">
                  <c:v>0.2145</c:v>
                </c:pt>
              </c:numCache>
            </c:numRef>
          </c:val>
        </c:ser>
        <c:ser>
          <c:idx val="2"/>
          <c:order val="3"/>
          <c:tx>
            <c:strRef>
              <c:f>Feuil1!$A$5</c:f>
              <c:strCache>
                <c:ptCount val="1"/>
                <c:pt idx="0">
                  <c:v>Tranquillité d’esprit</c:v>
                </c:pt>
              </c:strCache>
            </c:strRef>
          </c:tx>
          <c:spPr>
            <a:solidFill>
              <a:srgbClr val="0AAFA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Feuil1!$B$1:$C$1</c:f>
              <c:strCache>
                <c:ptCount val="2"/>
                <c:pt idx="0">
                  <c:v>2017</c:v>
                </c:pt>
                <c:pt idx="1">
                  <c:v>2018</c:v>
                </c:pt>
              </c:strCache>
            </c:strRef>
          </c:cat>
          <c:val>
            <c:numRef>
              <c:f>Feuil1!$B$5:$C$5</c:f>
              <c:numCache>
                <c:formatCode>0.00%</c:formatCode>
                <c:ptCount val="2"/>
                <c:pt idx="0">
                  <c:v>0.1968</c:v>
                </c:pt>
                <c:pt idx="1">
                  <c:v>0.1951</c:v>
                </c:pt>
              </c:numCache>
            </c:numRef>
          </c:val>
        </c:ser>
        <c:ser>
          <c:idx val="4"/>
          <c:order val="4"/>
          <c:tx>
            <c:strRef>
              <c:f>Feuil1!$A$6</c:f>
              <c:strCache>
                <c:ptCount val="1"/>
                <c:pt idx="0">
                  <c:v>Personne pour me déposer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Feuil1!$B$1:$C$1</c:f>
              <c:strCache>
                <c:ptCount val="2"/>
                <c:pt idx="0">
                  <c:v>2017</c:v>
                </c:pt>
                <c:pt idx="1">
                  <c:v>2018</c:v>
                </c:pt>
              </c:strCache>
            </c:strRef>
          </c:cat>
          <c:val>
            <c:numRef>
              <c:f>Feuil1!$B$6:$C$6</c:f>
              <c:numCache>
                <c:formatCode>0.00%</c:formatCode>
                <c:ptCount val="2"/>
                <c:pt idx="0">
                  <c:v>0.183</c:v>
                </c:pt>
                <c:pt idx="1">
                  <c:v>0.18840000000000001</c:v>
                </c:pt>
              </c:numCache>
            </c:numRef>
          </c:val>
        </c:ser>
        <c:ser>
          <c:idx val="5"/>
          <c:order val="5"/>
          <c:tx>
            <c:strRef>
              <c:f>Feuil1!$A$7</c:f>
              <c:strCache>
                <c:ptCount val="1"/>
                <c:pt idx="0">
                  <c:v>Taxi trop cher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Feuil1!$B$1:$C$1</c:f>
              <c:strCache>
                <c:ptCount val="2"/>
                <c:pt idx="0">
                  <c:v>2017</c:v>
                </c:pt>
                <c:pt idx="1">
                  <c:v>2018</c:v>
                </c:pt>
              </c:strCache>
            </c:strRef>
          </c:cat>
          <c:val>
            <c:numRef>
              <c:f>Feuil1!$B$7:$C$7</c:f>
              <c:numCache>
                <c:formatCode>0.00%</c:formatCode>
                <c:ptCount val="2"/>
                <c:pt idx="0">
                  <c:v>0.16800000000000001</c:v>
                </c:pt>
                <c:pt idx="1">
                  <c:v>0.1605</c:v>
                </c:pt>
              </c:numCache>
            </c:numRef>
          </c:val>
        </c:ser>
        <c:ser>
          <c:idx val="6"/>
          <c:order val="6"/>
          <c:tx>
            <c:strRef>
              <c:f>Feuil1!$A$8</c:f>
              <c:strCache>
                <c:ptCount val="1"/>
                <c:pt idx="0">
                  <c:v>Respect de l’environnement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Feuil1!$B$1:$C$1</c:f>
              <c:strCache>
                <c:ptCount val="2"/>
                <c:pt idx="0">
                  <c:v>2017</c:v>
                </c:pt>
                <c:pt idx="1">
                  <c:v>2018</c:v>
                </c:pt>
              </c:strCache>
            </c:strRef>
          </c:cat>
          <c:val>
            <c:numRef>
              <c:f>Feuil1!$B$8:$C$8</c:f>
              <c:numCache>
                <c:formatCode>0.00%</c:formatCode>
                <c:ptCount val="2"/>
                <c:pt idx="0">
                  <c:v>9.4600000000000004E-2</c:v>
                </c:pt>
                <c:pt idx="1">
                  <c:v>0.1077</c:v>
                </c:pt>
              </c:numCache>
            </c:numRef>
          </c:val>
        </c:ser>
        <c:ser>
          <c:idx val="7"/>
          <c:order val="7"/>
          <c:tx>
            <c:strRef>
              <c:f>Feuil1!$A$9</c:f>
              <c:strCache>
                <c:ptCount val="1"/>
                <c:pt idx="0">
                  <c:v>Parking trop cher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Feuil1!$B$1:$C$1</c:f>
              <c:strCache>
                <c:ptCount val="2"/>
                <c:pt idx="0">
                  <c:v>2017</c:v>
                </c:pt>
                <c:pt idx="1">
                  <c:v>2018</c:v>
                </c:pt>
              </c:strCache>
            </c:strRef>
          </c:cat>
          <c:val>
            <c:numRef>
              <c:f>Feuil1!$B$9:$C$9</c:f>
              <c:numCache>
                <c:formatCode>0.00%</c:formatCode>
                <c:ptCount val="2"/>
                <c:pt idx="0">
                  <c:v>7.6499999999999999E-2</c:v>
                </c:pt>
                <c:pt idx="1">
                  <c:v>8.2400000000000001E-2</c:v>
                </c:pt>
              </c:numCache>
            </c:numRef>
          </c:val>
        </c:ser>
        <c:ser>
          <c:idx val="8"/>
          <c:order val="8"/>
          <c:tx>
            <c:strRef>
              <c:f>Feuil1!$A$10</c:f>
              <c:strCache>
                <c:ptCount val="1"/>
                <c:pt idx="0">
                  <c:v>Voiture trop chère (ess+péage)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Feuil1!$B$1:$C$1</c:f>
              <c:strCache>
                <c:ptCount val="2"/>
                <c:pt idx="0">
                  <c:v>2017</c:v>
                </c:pt>
                <c:pt idx="1">
                  <c:v>2018</c:v>
                </c:pt>
              </c:strCache>
            </c:strRef>
          </c:cat>
          <c:val>
            <c:numRef>
              <c:f>Feuil1!$B$10:$C$10</c:f>
              <c:numCache>
                <c:formatCode>0.00%</c:formatCode>
                <c:ptCount val="2"/>
                <c:pt idx="0">
                  <c:v>4.3999999999999997E-2</c:v>
                </c:pt>
                <c:pt idx="1">
                  <c:v>3.3599999999999998E-2</c:v>
                </c:pt>
              </c:numCache>
            </c:numRef>
          </c:val>
        </c:ser>
        <c:ser>
          <c:idx val="9"/>
          <c:order val="9"/>
          <c:tx>
            <c:strRef>
              <c:f>Feuil1!$A$11</c:f>
              <c:strCache>
                <c:ptCount val="1"/>
                <c:pt idx="0">
                  <c:v>Location voiture trop chère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Feuil1!$B$1:$C$1</c:f>
              <c:strCache>
                <c:ptCount val="2"/>
                <c:pt idx="0">
                  <c:v>2017</c:v>
                </c:pt>
                <c:pt idx="1">
                  <c:v>2018</c:v>
                </c:pt>
              </c:strCache>
            </c:strRef>
          </c:cat>
          <c:val>
            <c:numRef>
              <c:f>Feuil1!$B$11:$C$11</c:f>
              <c:numCache>
                <c:formatCode>0.00%</c:formatCode>
                <c:ptCount val="2"/>
                <c:pt idx="0">
                  <c:v>3.3500000000000002E-2</c:v>
                </c:pt>
                <c:pt idx="1">
                  <c:v>2.9700000000000001E-2</c:v>
                </c:pt>
              </c:numCache>
            </c:numRef>
          </c:val>
        </c:ser>
        <c:ser>
          <c:idx val="10"/>
          <c:order val="10"/>
          <c:tx>
            <c:strRef>
              <c:f>Feuil1!$A$12</c:f>
              <c:strCache>
                <c:ptCount val="1"/>
                <c:pt idx="0">
                  <c:v>Chèque parking complet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Feuil1!$B$1:$C$1</c:f>
              <c:strCache>
                <c:ptCount val="2"/>
                <c:pt idx="0">
                  <c:v>2017</c:v>
                </c:pt>
                <c:pt idx="1">
                  <c:v>2018</c:v>
                </c:pt>
              </c:strCache>
            </c:strRef>
          </c:cat>
          <c:val>
            <c:numRef>
              <c:f>Feuil1!$B$12:$C$12</c:f>
              <c:numCache>
                <c:formatCode>0.00%</c:formatCode>
                <c:ptCount val="2"/>
                <c:pt idx="0">
                  <c:v>4.7999999999999996E-3</c:v>
                </c:pt>
                <c:pt idx="1">
                  <c:v>6.0000000000000001E-3</c:v>
                </c:pt>
              </c:numCache>
            </c:numRef>
          </c:val>
        </c:ser>
        <c:ser>
          <c:idx val="11"/>
          <c:order val="11"/>
          <c:tx>
            <c:strRef>
              <c:f>Feuil1!$A$13</c:f>
              <c:strCache>
                <c:ptCount val="1"/>
                <c:pt idx="0">
                  <c:v>Autre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Feuil1!$B$1:$C$1</c:f>
              <c:strCache>
                <c:ptCount val="2"/>
                <c:pt idx="0">
                  <c:v>2017</c:v>
                </c:pt>
                <c:pt idx="1">
                  <c:v>2018</c:v>
                </c:pt>
              </c:strCache>
            </c:strRef>
          </c:cat>
          <c:val>
            <c:numRef>
              <c:f>Feuil1!$B$13:$C$13</c:f>
              <c:numCache>
                <c:formatCode>0.00%</c:formatCode>
                <c:ptCount val="2"/>
                <c:pt idx="0">
                  <c:v>3.5900000000000001E-2</c:v>
                </c:pt>
                <c:pt idx="1">
                  <c:v>6.0299999999999999E-2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50"/>
        <c:axId val="715893984"/>
        <c:axId val="715883008"/>
      </c:barChart>
      <c:catAx>
        <c:axId val="7158939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15883008"/>
        <c:crosses val="autoZero"/>
        <c:auto val="1"/>
        <c:lblAlgn val="ctr"/>
        <c:lblOffset val="100"/>
        <c:noMultiLvlLbl val="0"/>
      </c:catAx>
      <c:valAx>
        <c:axId val="715883008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15893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04CFE-A12F-475A-98F7-AEFCA1CE2238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37966-5932-41CC-B962-E5A85991C0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798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84BF6-CBFA-44A9-93A2-04BE16BA510E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318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050" dirty="0" smtClean="0"/>
              <a:t>Fonctions d’un aéroport est de gérer des flux grâce</a:t>
            </a:r>
            <a:r>
              <a:rPr lang="fr-FR" sz="1050" baseline="0" dirty="0" smtClean="0"/>
              <a:t> à des infrastructures et superstructures &gt; flux de véhicules devient un flux passagers qui devient un flux avions </a:t>
            </a:r>
            <a:endParaRPr lang="fr-FR" sz="1050" dirty="0" smtClean="0"/>
          </a:p>
          <a:p>
            <a:r>
              <a:rPr lang="fr-FR" sz="1050" dirty="0" smtClean="0"/>
              <a:t>Chaque fonctions aéroportuaires principales</a:t>
            </a:r>
            <a:r>
              <a:rPr lang="fr-FR" sz="1050" baseline="0" dirty="0" smtClean="0"/>
              <a:t> ou secondaires est associées à une capacité &gt; correspond à un seuil de saturation des fonctions des flux acceptables à un niveau de service attendu (temps d’attente, retards…)</a:t>
            </a:r>
          </a:p>
          <a:p>
            <a:endParaRPr lang="fr-FR" sz="1050" baseline="0" dirty="0" smtClean="0"/>
          </a:p>
          <a:p>
            <a:pPr algn="l"/>
            <a:r>
              <a:rPr lang="fr-FR" sz="1050" b="1" dirty="0" smtClean="0"/>
              <a:t>Aires de mouvements des avions</a:t>
            </a:r>
          </a:p>
          <a:p>
            <a:pPr marL="171450" indent="-171450" algn="l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Système de piste</a:t>
            </a:r>
          </a:p>
          <a:p>
            <a:pPr marL="171450" indent="-171450" algn="l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Voie de circulation avions</a:t>
            </a:r>
          </a:p>
          <a:p>
            <a:pPr marL="171450" indent="-171450" algn="l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Aires de stationnement</a:t>
            </a:r>
          </a:p>
          <a:p>
            <a:pPr marL="0" indent="0" algn="l">
              <a:buClr>
                <a:schemeClr val="bg2"/>
              </a:buClr>
              <a:buFont typeface="Wingdings" panose="05000000000000000000" pitchFamily="2" charset="2"/>
              <a:buNone/>
            </a:pPr>
            <a:endParaRPr lang="fr-FR" sz="1050" dirty="0" smtClean="0"/>
          </a:p>
          <a:p>
            <a:pPr marL="0" indent="0" algn="l">
              <a:buClr>
                <a:schemeClr val="bg2"/>
              </a:buClr>
              <a:buFont typeface="Wingdings" panose="05000000000000000000" pitchFamily="2" charset="2"/>
              <a:buNone/>
            </a:pPr>
            <a:r>
              <a:rPr lang="fr-FR" sz="1050" b="1" dirty="0" smtClean="0"/>
              <a:t>Départ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Salle embarquement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Contrôle (douane, police , sûreté)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Enregistrement 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Hall public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Autres (commerces, services…)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endParaRPr lang="fr-FR" sz="1050" dirty="0" smtClean="0"/>
          </a:p>
          <a:p>
            <a:pPr algn="l"/>
            <a:r>
              <a:rPr lang="fr-FR" sz="1050" b="1" dirty="0" smtClean="0"/>
              <a:t>Arrivée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Salle arrivée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Contrôle (douane, police , sûreté) 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Salle livraison bagage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Hall public 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Autres (commerces, services…)</a:t>
            </a:r>
          </a:p>
          <a:p>
            <a:pPr marL="0" indent="0">
              <a:buClr>
                <a:schemeClr val="bg2"/>
              </a:buClr>
              <a:buFont typeface="Wingdings" panose="05000000000000000000" pitchFamily="2" charset="2"/>
              <a:buNone/>
            </a:pPr>
            <a:endParaRPr lang="fr-FR" sz="1050" dirty="0" smtClean="0"/>
          </a:p>
          <a:p>
            <a:pPr marL="0" indent="0">
              <a:buClr>
                <a:schemeClr val="bg2"/>
              </a:buClr>
              <a:buFont typeface="Wingdings" panose="05000000000000000000" pitchFamily="2" charset="2"/>
              <a:buNone/>
            </a:pPr>
            <a:r>
              <a:rPr lang="fr-FR" sz="1050" b="1" dirty="0" smtClean="0"/>
              <a:t>Fret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Salle chargement / déchargement 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Salle de traitement </a:t>
            </a:r>
          </a:p>
          <a:p>
            <a:pPr marL="171450" indent="-171450">
              <a:buClr>
                <a:schemeClr val="bg2"/>
              </a:buClr>
              <a:buFont typeface="Wingdings" panose="05000000000000000000" pitchFamily="2" charset="2"/>
              <a:buChar char="§"/>
            </a:pPr>
            <a:endParaRPr lang="fr-FR" sz="1050" dirty="0" smtClean="0"/>
          </a:p>
          <a:p>
            <a:pPr algn="l"/>
            <a:r>
              <a:rPr lang="fr-FR" sz="1050" b="1" dirty="0" smtClean="0"/>
              <a:t>Accès à l’aéroport</a:t>
            </a:r>
          </a:p>
          <a:p>
            <a:pPr marL="171450" indent="-171450" algn="l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Voies de circulation véhicules</a:t>
            </a:r>
          </a:p>
          <a:p>
            <a:pPr marL="171450" indent="-171450" algn="l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Gare routière</a:t>
            </a:r>
          </a:p>
          <a:p>
            <a:pPr marL="171450" indent="-171450" algn="l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050" dirty="0" smtClean="0"/>
              <a:t>Stationnement</a:t>
            </a:r>
            <a:endParaRPr lang="fr-FR" sz="1050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9C8C9-A7E3-4837-8B44-0814422E9F2D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9912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05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Raisons</a:t>
            </a:r>
            <a:r>
              <a:rPr lang="fr-FR" sz="105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diminution du nombre de mouvements</a:t>
            </a:r>
          </a:p>
          <a:p>
            <a:pPr marL="171450" indent="-171450">
              <a:buFontTx/>
              <a:buChar char="-"/>
            </a:pPr>
            <a:r>
              <a:rPr lang="fr-FR" sz="105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Amélioration de l’emport moyen</a:t>
            </a:r>
          </a:p>
          <a:p>
            <a:pPr marL="171450" indent="-171450">
              <a:buFontTx/>
              <a:buChar char="-"/>
            </a:pPr>
            <a:r>
              <a:rPr lang="fr-FR" sz="105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Augmentation du taux de remplissage</a:t>
            </a:r>
          </a:p>
          <a:p>
            <a:endParaRPr lang="fr-FR" sz="105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5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2000 = </a:t>
            </a:r>
            <a:r>
              <a:rPr lang="fr-FR" sz="105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6 458 429 pax (locaux + transit)</a:t>
            </a:r>
            <a:endParaRPr lang="fr-FR" sz="105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05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2018 </a:t>
            </a:r>
            <a:r>
              <a:rPr lang="fr-FR" sz="105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 9 390 371 pax </a:t>
            </a:r>
          </a:p>
          <a:p>
            <a:endParaRPr lang="fr-FR" sz="1050" b="1" u="sng" dirty="0" smtClean="0">
              <a:latin typeface="+mn-lt"/>
            </a:endParaRPr>
          </a:p>
          <a:p>
            <a:r>
              <a:rPr lang="fr-FR" sz="1050" b="1" u="none" dirty="0" smtClean="0">
                <a:latin typeface="+mn-lt"/>
              </a:rPr>
              <a:t>Mouvements</a:t>
            </a:r>
            <a:r>
              <a:rPr lang="fr-FR" sz="1050" b="0" u="none" dirty="0" smtClean="0">
                <a:latin typeface="+mn-lt"/>
              </a:rPr>
              <a:t> </a:t>
            </a:r>
            <a:r>
              <a:rPr lang="fr-FR" sz="1050" b="1" u="none" dirty="0" smtClean="0">
                <a:latin typeface="+mn-lt"/>
              </a:rPr>
              <a:t>totaux</a:t>
            </a:r>
            <a:r>
              <a:rPr lang="fr-FR" sz="1050" b="0" u="none" dirty="0" smtClean="0">
                <a:latin typeface="+mn-lt"/>
              </a:rPr>
              <a:t> : 107</a:t>
            </a:r>
            <a:r>
              <a:rPr lang="fr-FR" sz="1050" b="0" u="none" baseline="0" dirty="0" smtClean="0">
                <a:latin typeface="+mn-lt"/>
              </a:rPr>
              <a:t> 707 (2018) vs. 134 205 (2000)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 b="1" u="none" dirty="0" smtClean="0">
                <a:latin typeface="+mn-lt"/>
              </a:rPr>
              <a:t>Mouvements</a:t>
            </a:r>
            <a:r>
              <a:rPr lang="fr-FR" sz="1050" b="0" u="none" dirty="0" smtClean="0">
                <a:latin typeface="+mn-lt"/>
              </a:rPr>
              <a:t> </a:t>
            </a:r>
            <a:r>
              <a:rPr lang="fr-FR" sz="1050" b="1" u="none" dirty="0" smtClean="0">
                <a:latin typeface="+mn-lt"/>
              </a:rPr>
              <a:t>commerciaux </a:t>
            </a:r>
            <a:r>
              <a:rPr lang="fr-FR" sz="1050" b="0" u="none" dirty="0" smtClean="0">
                <a:latin typeface="+mn-lt"/>
              </a:rPr>
              <a:t>: 93 527 </a:t>
            </a:r>
            <a:r>
              <a:rPr lang="fr-FR" sz="1050" b="0" u="none" baseline="0" dirty="0" smtClean="0">
                <a:latin typeface="+mn-lt"/>
              </a:rPr>
              <a:t>(2018) vs. 100 042 (2000)</a:t>
            </a:r>
          </a:p>
          <a:p>
            <a:endParaRPr lang="fr-FR" sz="1050" b="1" u="sng" dirty="0" smtClean="0">
              <a:latin typeface="+mn-lt"/>
            </a:endParaRPr>
          </a:p>
          <a:p>
            <a:r>
              <a:rPr lang="fr-FR" sz="1050" b="1" u="sng" dirty="0" smtClean="0">
                <a:latin typeface="+mn-lt"/>
              </a:rPr>
              <a:t>2018 vs 2000</a:t>
            </a:r>
            <a:r>
              <a:rPr lang="fr-FR" sz="1050" b="0" u="none" dirty="0" smtClean="0">
                <a:latin typeface="+mn-lt"/>
              </a:rPr>
              <a:t> </a:t>
            </a:r>
          </a:p>
          <a:p>
            <a:r>
              <a:rPr lang="fr-FR" sz="1050" b="0" u="none" dirty="0" smtClean="0">
                <a:latin typeface="+mn-lt"/>
              </a:rPr>
              <a:t>+</a:t>
            </a:r>
            <a:r>
              <a:rPr lang="fr-FR" sz="1050" b="0" u="none" baseline="0" dirty="0" smtClean="0">
                <a:latin typeface="+mn-lt"/>
              </a:rPr>
              <a:t> 2 931 942 pax / + 45,4 %</a:t>
            </a:r>
          </a:p>
          <a:p>
            <a:r>
              <a:rPr lang="fr-FR" sz="1050" b="0" u="none" dirty="0" smtClean="0">
                <a:latin typeface="+mn-lt"/>
              </a:rPr>
              <a:t>- 26 498 mouvements / -19,7 % (-6,5%</a:t>
            </a:r>
            <a:r>
              <a:rPr lang="fr-FR" sz="1050" b="0" u="none" baseline="0" dirty="0" smtClean="0">
                <a:latin typeface="+mn-lt"/>
              </a:rPr>
              <a:t> en comptant seulement les mouvements commerciaux)</a:t>
            </a:r>
            <a:endParaRPr lang="fr-FR" sz="1050" b="0" u="none" dirty="0" smtClean="0">
              <a:latin typeface="+mn-lt"/>
            </a:endParaRPr>
          </a:p>
          <a:p>
            <a:endParaRPr lang="fr-FR" sz="1050" b="1" u="sng" dirty="0" smtClean="0">
              <a:latin typeface="+mn-lt"/>
            </a:endParaRPr>
          </a:p>
          <a:p>
            <a:r>
              <a:rPr lang="fr-FR" sz="1050" b="1" u="none" dirty="0" smtClean="0">
                <a:latin typeface="+mn-lt"/>
              </a:rPr>
              <a:t>A noter</a:t>
            </a:r>
          </a:p>
          <a:p>
            <a:r>
              <a:rPr lang="fr-FR" sz="1050" b="1" u="sng" dirty="0" smtClean="0">
                <a:latin typeface="+mn-lt"/>
              </a:rPr>
              <a:t>2018 vs 2017 </a:t>
            </a:r>
          </a:p>
          <a:p>
            <a:r>
              <a:rPr lang="fr-FR" sz="1050" dirty="0" smtClean="0">
                <a:latin typeface="+mn-lt"/>
              </a:rPr>
              <a:t>+  0,9 % mouvements commerciaux </a:t>
            </a:r>
          </a:p>
          <a:p>
            <a:r>
              <a:rPr lang="fr-FR" sz="1050" dirty="0" smtClean="0">
                <a:latin typeface="+mn-lt"/>
              </a:rPr>
              <a:t>+  820 </a:t>
            </a:r>
            <a:r>
              <a:rPr lang="fr-FR" sz="1050" dirty="0" err="1" smtClean="0">
                <a:latin typeface="+mn-lt"/>
              </a:rPr>
              <a:t>mvmt</a:t>
            </a:r>
            <a:r>
              <a:rPr lang="fr-FR" sz="1050" dirty="0" smtClean="0">
                <a:latin typeface="+mn-lt"/>
              </a:rPr>
              <a:t> </a:t>
            </a:r>
            <a:r>
              <a:rPr lang="fr-FR" sz="1050" dirty="0" err="1" smtClean="0">
                <a:latin typeface="+mn-lt"/>
              </a:rPr>
              <a:t>com</a:t>
            </a:r>
            <a:endParaRPr lang="fr-FR" sz="1050" dirty="0" smtClean="0">
              <a:latin typeface="+mn-lt"/>
            </a:endParaRPr>
          </a:p>
          <a:p>
            <a:endParaRPr lang="fr-FR" sz="1050" dirty="0" smtClean="0">
              <a:latin typeface="+mn-lt"/>
            </a:endParaRPr>
          </a:p>
          <a:p>
            <a:endParaRPr lang="fr-FR" sz="1050" dirty="0" smtClean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9C8C9-A7E3-4837-8B44-0814422E9F2D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840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8321-EDBD-4010-80EF-760E593A58AA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F816-6DCA-4143-97B1-5ED84D8C1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427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8321-EDBD-4010-80EF-760E593A58AA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F816-6DCA-4143-97B1-5ED84D8C1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3776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8321-EDBD-4010-80EF-760E593A58AA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F816-6DCA-4143-97B1-5ED84D8C1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793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8321-EDBD-4010-80EF-760E593A58AA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F816-6DCA-4143-97B1-5ED84D8C1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68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8321-EDBD-4010-80EF-760E593A58AA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F816-6DCA-4143-97B1-5ED84D8C1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6988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8321-EDBD-4010-80EF-760E593A58AA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F816-6DCA-4143-97B1-5ED84D8C1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989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8321-EDBD-4010-80EF-760E593A58AA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F816-6DCA-4143-97B1-5ED84D8C1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13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8321-EDBD-4010-80EF-760E593A58AA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F816-6DCA-4143-97B1-5ED84D8C1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24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8321-EDBD-4010-80EF-760E593A58AA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F816-6DCA-4143-97B1-5ED84D8C1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077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8321-EDBD-4010-80EF-760E593A58AA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F816-6DCA-4143-97B1-5ED84D8C1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414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8321-EDBD-4010-80EF-760E593A58AA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F816-6DCA-4143-97B1-5ED84D8C1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976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, contenu et petit enc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noProof="0" dirty="0" smtClean="0"/>
              <a:t>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5D6056D7-6E03-48C1-A1A5-820C8291F67D}" type="datetime1">
              <a:rPr lang="fr-FR" smtClean="0">
                <a:solidFill>
                  <a:prstClr val="white">
                    <a:alpha val="0"/>
                  </a:prstClr>
                </a:solidFill>
              </a:rPr>
              <a:t>26/06/2019</a:t>
            </a:fld>
            <a:endParaRPr lang="fr-FR" dirty="0">
              <a:solidFill>
                <a:prstClr val="white">
                  <a:alpha val="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10C140CD-8AED-46FF-A9A2-77308F3F39AE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 hasCustomPrompt="1"/>
          </p:nvPr>
        </p:nvSpPr>
        <p:spPr bwMode="gray">
          <a:xfrm>
            <a:off x="695326" y="944562"/>
            <a:ext cx="6553199" cy="4860925"/>
          </a:xfrm>
        </p:spPr>
        <p:txBody>
          <a:bodyPr/>
          <a:lstStyle/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  <a:endParaRPr lang="fr-FR" noProof="0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183563" y="1052513"/>
            <a:ext cx="3313112" cy="4752975"/>
          </a:xfrm>
          <a:solidFill>
            <a:schemeClr val="bg1">
              <a:lumMod val="85000"/>
            </a:schemeClr>
          </a:solidFill>
        </p:spPr>
        <p:txBody>
          <a:bodyPr lIns="72000" tIns="144000" rIns="72000" bIns="144000"/>
          <a:lstStyle>
            <a:lvl1pPr marL="828000" indent="-648000">
              <a:lnSpc>
                <a:spcPct val="90000"/>
              </a:lnSpc>
              <a:spcAft>
                <a:spcPts val="0"/>
              </a:spcAft>
              <a:buClrTx/>
              <a:buSzPct val="100000"/>
              <a:buFont typeface="Wingdings 3" panose="05040102010807070707" pitchFamily="18" charset="2"/>
              <a:buChar char="4"/>
              <a:defRPr sz="4500" b="1" baseline="0">
                <a:solidFill>
                  <a:schemeClr val="accent1"/>
                </a:solidFill>
              </a:defRPr>
            </a:lvl1pPr>
            <a:lvl2pPr marL="180000">
              <a:lnSpc>
                <a:spcPct val="100000"/>
              </a:lnSpc>
              <a:spcBef>
                <a:spcPts val="0"/>
              </a:spcBef>
              <a:defRPr sz="18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+00</a:t>
            </a:r>
          </a:p>
          <a:p>
            <a:pPr lvl="1"/>
            <a:r>
              <a:rPr lang="fr-FR" dirty="0" smtClean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56880013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294967295" pos="4566">
          <p15:clr>
            <a:srgbClr val="FBAE40"/>
          </p15:clr>
        </p15:guide>
        <p15:guide id="4294967295" pos="515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noProof="0" dirty="0" smtClean="0"/>
              <a:t>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98418B7-6293-4206-9368-31D5D2F43113}" type="datetime1">
              <a:rPr lang="fr-FR" smtClean="0">
                <a:solidFill>
                  <a:prstClr val="white">
                    <a:alpha val="0"/>
                  </a:prstClr>
                </a:solidFill>
              </a:rPr>
              <a:t>26/06/2019</a:t>
            </a:fld>
            <a:endParaRPr lang="fr-FR" dirty="0">
              <a:solidFill>
                <a:prstClr val="white">
                  <a:alpha val="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 defTabSz="1219170"/>
            <a:r>
              <a:rPr lang="fr-FR" smtClean="0">
                <a:solidFill>
                  <a:srgbClr val="282828"/>
                </a:solidFill>
              </a:rPr>
              <a:t>AMP pour COMBIGO</a:t>
            </a:r>
            <a:endParaRPr lang="fr-FR" dirty="0">
              <a:solidFill>
                <a:srgbClr val="282828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10C140CD-8AED-46FF-A9A2-77308F3F39AE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 hasCustomPrompt="1"/>
          </p:nvPr>
        </p:nvSpPr>
        <p:spPr bwMode="gray">
          <a:xfrm>
            <a:off x="695325" y="944562"/>
            <a:ext cx="10801349" cy="4860925"/>
          </a:xfrm>
        </p:spPr>
        <p:txBody>
          <a:bodyPr/>
          <a:lstStyle/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675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rgbClr val="0AAFAF"/>
                </a:solidFill>
              </a:defRPr>
            </a:lvl1pPr>
          </a:lstStyle>
          <a:p>
            <a:r>
              <a:rPr lang="fr-FR" noProof="0" dirty="0" smtClean="0"/>
              <a:t>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1967110-D89D-4B48-B8F3-862B89533323}" type="datetime1">
              <a:rPr lang="fr-FR" smtClean="0">
                <a:solidFill>
                  <a:prstClr val="white">
                    <a:alpha val="0"/>
                  </a:prstClr>
                </a:solidFill>
              </a:rPr>
              <a:t>26/06/2019</a:t>
            </a:fld>
            <a:endParaRPr lang="fr-FR" dirty="0">
              <a:solidFill>
                <a:prstClr val="white">
                  <a:alpha val="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smtClean="0">
                <a:solidFill>
                  <a:srgbClr val="282828"/>
                </a:solidFill>
              </a:rPr>
              <a:t>AMP pour COMBIGO</a:t>
            </a:r>
            <a:endParaRPr lang="fr-FR" dirty="0">
              <a:solidFill>
                <a:srgbClr val="282828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>
          <a:solidFill>
            <a:srgbClr val="0AAFAF"/>
          </a:solidFill>
        </p:spPr>
        <p:txBody>
          <a:bodyPr/>
          <a:lstStyle/>
          <a:p>
            <a:fld id="{10C140CD-8AED-46FF-A9A2-77308F3F39AE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 hasCustomPrompt="1"/>
          </p:nvPr>
        </p:nvSpPr>
        <p:spPr bwMode="gray">
          <a:xfrm>
            <a:off x="695325" y="944562"/>
            <a:ext cx="10801349" cy="4860925"/>
          </a:xfrm>
        </p:spPr>
        <p:txBody>
          <a:bodyPr/>
          <a:lstStyle>
            <a:lvl2pPr>
              <a:defRPr>
                <a:solidFill>
                  <a:srgbClr val="0AAFAF"/>
                </a:solidFill>
              </a:defRPr>
            </a:lvl2pPr>
            <a:lvl4pPr>
              <a:buClr>
                <a:srgbClr val="0AAFAF"/>
              </a:buClr>
              <a:defRPr/>
            </a:lvl4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  <a:endParaRPr lang="fr-FR" noProof="0" dirty="0"/>
          </a:p>
        </p:txBody>
      </p:sp>
      <p:sp>
        <p:nvSpPr>
          <p:cNvPr id="7" name="Rectangle 6"/>
          <p:cNvSpPr/>
          <p:nvPr userDrawn="1"/>
        </p:nvSpPr>
        <p:spPr bwMode="gray">
          <a:xfrm>
            <a:off x="12069600" y="188913"/>
            <a:ext cx="122400" cy="360362"/>
          </a:xfrm>
          <a:prstGeom prst="rect">
            <a:avLst/>
          </a:prstGeom>
          <a:solidFill>
            <a:srgbClr val="286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 bwMode="gray">
          <a:xfrm>
            <a:off x="12069600" y="188913"/>
            <a:ext cx="122400" cy="360362"/>
          </a:xfrm>
          <a:prstGeom prst="rect">
            <a:avLst/>
          </a:prstGeom>
          <a:solidFill>
            <a:srgbClr val="0A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973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C8321-EDBD-4010-80EF-760E593A58AA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AF816-6DCA-4143-97B1-5ED84D8C1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787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25.png"/><Relationship Id="rId7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romain.wino@mrs.aero" TargetMode="Externa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837531" y="1176220"/>
            <a:ext cx="8516938" cy="1563170"/>
            <a:chOff x="1746250" y="1176220"/>
            <a:chExt cx="8516938" cy="1563170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913" y="1176220"/>
              <a:ext cx="5629275" cy="1563170"/>
            </a:xfrm>
            <a:prstGeom prst="rect">
              <a:avLst/>
            </a:prstGeom>
          </p:spPr>
        </p:pic>
        <p:pic>
          <p:nvPicPr>
            <p:cNvPr id="3074" name="Picture 2" descr="RÃ©sultat de recherche d'images pour &quot;observatoire rÃ©gional des transports paca&quot;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93" b="17077"/>
            <a:stretch/>
          </p:blipFill>
          <p:spPr bwMode="auto">
            <a:xfrm>
              <a:off x="1746250" y="1196339"/>
              <a:ext cx="2365526" cy="1543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ZoneTexte 5"/>
          <p:cNvSpPr txBox="1"/>
          <p:nvPr/>
        </p:nvSpPr>
        <p:spPr>
          <a:xfrm>
            <a:off x="1513665" y="3781425"/>
            <a:ext cx="916468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dirty="0">
                <a:latin typeface="Montserrat" panose="00000500000000000000" pitchFamily="50" charset="0"/>
              </a:rPr>
              <a:t>Les Aéroports et les Territoires</a:t>
            </a:r>
          </a:p>
          <a:p>
            <a:pPr algn="ctr"/>
            <a:r>
              <a:rPr lang="fr-FR" sz="3600" dirty="0" smtClean="0">
                <a:latin typeface="Montserrat" panose="00000500000000000000" pitchFamily="50" charset="0"/>
              </a:rPr>
              <a:t>--</a:t>
            </a:r>
          </a:p>
          <a:p>
            <a:pPr algn="ctr"/>
            <a:r>
              <a:rPr lang="fr-FR" sz="3600" dirty="0" smtClean="0">
                <a:latin typeface="Montserrat" panose="00000500000000000000" pitchFamily="50" charset="0"/>
              </a:rPr>
              <a:t>Colloque ORT – 27/06/2019</a:t>
            </a:r>
          </a:p>
          <a:p>
            <a:pPr algn="ctr"/>
            <a:r>
              <a:rPr lang="fr-FR" sz="2000" dirty="0" smtClean="0">
                <a:latin typeface="Montserrat" panose="00000500000000000000" pitchFamily="50" charset="0"/>
              </a:rPr>
              <a:t>1</a:t>
            </a:r>
            <a:r>
              <a:rPr lang="fr-FR" sz="2000" baseline="30000" dirty="0" smtClean="0">
                <a:latin typeface="Montserrat" panose="00000500000000000000" pitchFamily="50" charset="0"/>
              </a:rPr>
              <a:t>ère</a:t>
            </a:r>
            <a:r>
              <a:rPr lang="fr-FR" sz="2000" dirty="0" smtClean="0">
                <a:latin typeface="Montserrat" panose="00000500000000000000" pitchFamily="50" charset="0"/>
              </a:rPr>
              <a:t> session //  Les apports économiques des aéroports pour le territoire</a:t>
            </a:r>
          </a:p>
          <a:p>
            <a:pPr algn="ctr"/>
            <a:r>
              <a:rPr lang="fr-FR" sz="1200" dirty="0" smtClean="0">
                <a:latin typeface="Montserrat" panose="00000500000000000000" pitchFamily="50" charset="0"/>
              </a:rPr>
              <a:t>Romain WINO</a:t>
            </a:r>
          </a:p>
        </p:txBody>
      </p:sp>
    </p:spTree>
    <p:extLst>
      <p:ext uri="{BB962C8B-B14F-4D97-AF65-F5344CB8AC3E}">
        <p14:creationId xmlns:p14="http://schemas.microsoft.com/office/powerpoint/2010/main" val="4100284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4872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4"/>
          <p:cNvSpPr txBox="1">
            <a:spLocks/>
          </p:cNvSpPr>
          <p:nvPr/>
        </p:nvSpPr>
        <p:spPr>
          <a:xfrm>
            <a:off x="695325" y="769159"/>
            <a:ext cx="10801350" cy="5397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smtClean="0">
                <a:latin typeface="Montserrat" panose="00000500000000000000" pitchFamily="50" charset="0"/>
              </a:rPr>
              <a:t>Des performances solides et durables</a:t>
            </a:r>
            <a:endParaRPr lang="fr-FR" b="1" dirty="0">
              <a:latin typeface="Montserrat" panose="00000500000000000000" pitchFamily="50" charset="0"/>
            </a:endParaRPr>
          </a:p>
        </p:txBody>
      </p:sp>
      <p:sp>
        <p:nvSpPr>
          <p:cNvPr id="5" name="Espace réservé du contenu 21"/>
          <p:cNvSpPr txBox="1">
            <a:spLocks/>
          </p:cNvSpPr>
          <p:nvPr/>
        </p:nvSpPr>
        <p:spPr bwMode="gray">
          <a:xfrm>
            <a:off x="1527861" y="1978122"/>
            <a:ext cx="4321001" cy="757391"/>
          </a:xfrm>
          <a:prstGeom prst="rect">
            <a:avLst/>
          </a:prstGeom>
        </p:spPr>
        <p:txBody>
          <a:bodyPr vert="horz" lIns="0" tIns="32400" rIns="0" bIns="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2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1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>
              <a:spcBef>
                <a:spcPts val="0"/>
              </a:spcBef>
              <a:spcAft>
                <a:spcPts val="0"/>
              </a:spcAft>
              <a:buClr>
                <a:srgbClr val="2864AA"/>
              </a:buClr>
            </a:pPr>
            <a:r>
              <a:rPr lang="fr-FR" sz="3600" b="1" dirty="0" smtClean="0">
                <a:solidFill>
                  <a:srgbClr val="2864AA"/>
                </a:solidFill>
                <a:latin typeface="Montserrat" panose="00000500000000000000" pitchFamily="50" charset="0"/>
              </a:rPr>
              <a:t>9,4 millions</a:t>
            </a:r>
            <a:endParaRPr lang="fr-FR" sz="2000" b="1" dirty="0" smtClean="0">
              <a:solidFill>
                <a:srgbClr val="2864AA"/>
              </a:solidFill>
              <a:latin typeface="Montserrat" panose="00000500000000000000" pitchFamily="50" charset="0"/>
            </a:endParaRPr>
          </a:p>
          <a:p>
            <a:pPr lvl="4">
              <a:lnSpc>
                <a:spcPct val="200000"/>
              </a:lnSpc>
              <a:buClr>
                <a:schemeClr val="accent3"/>
              </a:buClr>
            </a:pPr>
            <a:endParaRPr lang="fr-FR" sz="2400" dirty="0" smtClean="0">
              <a:solidFill>
                <a:schemeClr val="tx1"/>
              </a:solidFill>
            </a:endParaRPr>
          </a:p>
          <a:p>
            <a:pPr>
              <a:buClr>
                <a:schemeClr val="accent3"/>
              </a:buClr>
            </a:pPr>
            <a:endParaRPr lang="fr-FR" dirty="0"/>
          </a:p>
        </p:txBody>
      </p:sp>
      <p:sp>
        <p:nvSpPr>
          <p:cNvPr id="6" name="Espace réservé du contenu 21"/>
          <p:cNvSpPr txBox="1">
            <a:spLocks/>
          </p:cNvSpPr>
          <p:nvPr/>
        </p:nvSpPr>
        <p:spPr bwMode="gray">
          <a:xfrm>
            <a:off x="1527861" y="3586070"/>
            <a:ext cx="4295942" cy="757391"/>
          </a:xfrm>
          <a:prstGeom prst="rect">
            <a:avLst/>
          </a:prstGeom>
        </p:spPr>
        <p:txBody>
          <a:bodyPr vert="horz" lIns="0" tIns="32400" rIns="0" bIns="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2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1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>
              <a:spcBef>
                <a:spcPts val="0"/>
              </a:spcBef>
              <a:spcAft>
                <a:spcPts val="0"/>
              </a:spcAft>
              <a:buClr>
                <a:srgbClr val="00A0DC"/>
              </a:buClr>
            </a:pPr>
            <a:r>
              <a:rPr lang="fr-FR" sz="3600" b="1" dirty="0" smtClean="0">
                <a:solidFill>
                  <a:srgbClr val="00A0DC"/>
                </a:solidFill>
                <a:latin typeface="Montserrat" panose="00000500000000000000" pitchFamily="50" charset="0"/>
              </a:rPr>
              <a:t>56 695 tonnes</a:t>
            </a:r>
            <a:r>
              <a:rPr lang="fr-FR" sz="2000" b="1" dirty="0" smtClean="0">
                <a:solidFill>
                  <a:srgbClr val="00A0DC"/>
                </a:solidFill>
                <a:latin typeface="Montserrat" panose="00000500000000000000" pitchFamily="50" charset="0"/>
              </a:rPr>
              <a:t> </a:t>
            </a:r>
          </a:p>
          <a:p>
            <a:pPr lvl="4">
              <a:lnSpc>
                <a:spcPct val="200000"/>
              </a:lnSpc>
              <a:buClr>
                <a:schemeClr val="accent3"/>
              </a:buClr>
            </a:pPr>
            <a:endParaRPr lang="fr-FR" sz="2400" dirty="0" smtClean="0">
              <a:solidFill>
                <a:schemeClr val="tx1"/>
              </a:solidFill>
            </a:endParaRPr>
          </a:p>
          <a:p>
            <a:pPr>
              <a:buClr>
                <a:schemeClr val="accent3"/>
              </a:buClr>
            </a:pPr>
            <a:endParaRPr lang="fr-FR" dirty="0"/>
          </a:p>
        </p:txBody>
      </p:sp>
      <p:sp>
        <p:nvSpPr>
          <p:cNvPr id="7" name="Espace réservé du contenu 21"/>
          <p:cNvSpPr txBox="1">
            <a:spLocks/>
          </p:cNvSpPr>
          <p:nvPr/>
        </p:nvSpPr>
        <p:spPr bwMode="gray">
          <a:xfrm>
            <a:off x="1527860" y="5194018"/>
            <a:ext cx="2624009" cy="757391"/>
          </a:xfrm>
          <a:prstGeom prst="rect">
            <a:avLst/>
          </a:prstGeom>
        </p:spPr>
        <p:txBody>
          <a:bodyPr vert="horz" lIns="0" tIns="32400" rIns="0" bIns="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2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1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>
              <a:spcBef>
                <a:spcPts val="0"/>
              </a:spcBef>
              <a:spcAft>
                <a:spcPts val="0"/>
              </a:spcAft>
              <a:buClr>
                <a:srgbClr val="0AAFAF"/>
              </a:buClr>
            </a:pPr>
            <a:r>
              <a:rPr lang="fr-FR" sz="3600" b="1" dirty="0" smtClean="0">
                <a:solidFill>
                  <a:srgbClr val="0AAFAF"/>
                </a:solidFill>
                <a:latin typeface="Montserrat" panose="00000500000000000000" pitchFamily="50" charset="0"/>
              </a:rPr>
              <a:t>42 M€</a:t>
            </a:r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endParaRPr lang="fr-FR" sz="2400" dirty="0" smtClean="0">
              <a:solidFill>
                <a:schemeClr val="tx1"/>
              </a:solidFill>
            </a:endParaRPr>
          </a:p>
          <a:p>
            <a:pPr>
              <a:buClr>
                <a:schemeClr val="accent3"/>
              </a:buClr>
            </a:pPr>
            <a:endParaRPr lang="fr-FR" dirty="0"/>
          </a:p>
        </p:txBody>
      </p:sp>
      <p:sp>
        <p:nvSpPr>
          <p:cNvPr id="8" name="Espace réservé du contenu 21"/>
          <p:cNvSpPr txBox="1">
            <a:spLocks/>
          </p:cNvSpPr>
          <p:nvPr/>
        </p:nvSpPr>
        <p:spPr bwMode="gray">
          <a:xfrm>
            <a:off x="7143795" y="2735513"/>
            <a:ext cx="3653735" cy="757391"/>
          </a:xfrm>
          <a:prstGeom prst="rect">
            <a:avLst/>
          </a:prstGeom>
        </p:spPr>
        <p:txBody>
          <a:bodyPr vert="horz" lIns="0" tIns="32400" rIns="0" bIns="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2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1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>
              <a:spcBef>
                <a:spcPts val="0"/>
              </a:spcBef>
              <a:spcAft>
                <a:spcPts val="0"/>
              </a:spcAft>
              <a:buClr>
                <a:srgbClr val="FAB400"/>
              </a:buClr>
            </a:pPr>
            <a:r>
              <a:rPr lang="fr-FR" sz="3600" b="1" dirty="0" smtClean="0">
                <a:solidFill>
                  <a:srgbClr val="FAB400"/>
                </a:solidFill>
                <a:latin typeface="Montserrat" panose="00000500000000000000" pitchFamily="50" charset="0"/>
              </a:rPr>
              <a:t>148 M€</a:t>
            </a:r>
            <a:r>
              <a:rPr lang="fr-FR" sz="2400" b="1" dirty="0" smtClean="0">
                <a:solidFill>
                  <a:schemeClr val="tx1"/>
                </a:solidFill>
              </a:rPr>
              <a:t> </a:t>
            </a:r>
          </a:p>
          <a:p>
            <a:pPr lvl="4">
              <a:lnSpc>
                <a:spcPct val="200000"/>
              </a:lnSpc>
              <a:buClr>
                <a:schemeClr val="accent3"/>
              </a:buClr>
            </a:pPr>
            <a:endParaRPr lang="fr-FR" sz="2400" dirty="0" smtClean="0">
              <a:solidFill>
                <a:schemeClr val="tx1"/>
              </a:solidFill>
            </a:endParaRPr>
          </a:p>
          <a:p>
            <a:pPr>
              <a:buClr>
                <a:schemeClr val="accent3"/>
              </a:buClr>
            </a:pPr>
            <a:endParaRPr lang="fr-FR" dirty="0"/>
          </a:p>
        </p:txBody>
      </p:sp>
      <p:sp>
        <p:nvSpPr>
          <p:cNvPr id="9" name="Espace réservé du contenu 21"/>
          <p:cNvSpPr txBox="1">
            <a:spLocks/>
          </p:cNvSpPr>
          <p:nvPr/>
        </p:nvSpPr>
        <p:spPr bwMode="gray">
          <a:xfrm>
            <a:off x="7143795" y="4343461"/>
            <a:ext cx="3019421" cy="757391"/>
          </a:xfrm>
          <a:prstGeom prst="rect">
            <a:avLst/>
          </a:prstGeom>
        </p:spPr>
        <p:txBody>
          <a:bodyPr vert="horz" lIns="0" tIns="32400" rIns="0" bIns="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2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1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>
              <a:spcBef>
                <a:spcPts val="0"/>
              </a:spcBef>
              <a:spcAft>
                <a:spcPts val="0"/>
              </a:spcAft>
              <a:buClr>
                <a:srgbClr val="F07D00"/>
              </a:buClr>
            </a:pPr>
            <a:r>
              <a:rPr lang="fr-FR" sz="3600" b="1" dirty="0" smtClean="0">
                <a:solidFill>
                  <a:srgbClr val="F07D00"/>
                </a:solidFill>
                <a:latin typeface="Montserrat" panose="00000500000000000000" pitchFamily="50" charset="0"/>
              </a:rPr>
              <a:t>&gt; 31 %</a:t>
            </a:r>
            <a:r>
              <a:rPr lang="fr-FR" sz="2000" b="1" dirty="0" smtClean="0">
                <a:solidFill>
                  <a:srgbClr val="F07D00"/>
                </a:solidFill>
                <a:latin typeface="Montserrat" panose="00000500000000000000" pitchFamily="50" charset="0"/>
              </a:rPr>
              <a:t> </a:t>
            </a:r>
          </a:p>
          <a:p>
            <a:pPr lvl="4">
              <a:lnSpc>
                <a:spcPct val="200000"/>
              </a:lnSpc>
              <a:buClr>
                <a:schemeClr val="accent3"/>
              </a:buClr>
            </a:pPr>
            <a:endParaRPr lang="fr-FR" sz="2400" dirty="0" smtClean="0">
              <a:solidFill>
                <a:schemeClr val="tx1"/>
              </a:solidFill>
            </a:endParaRPr>
          </a:p>
          <a:p>
            <a:pPr>
              <a:buClr>
                <a:schemeClr val="accent3"/>
              </a:buClr>
            </a:pP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092407" y="2551391"/>
            <a:ext cx="2101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</a:t>
            </a:r>
            <a:r>
              <a:rPr lang="fr-FR" dirty="0" smtClean="0"/>
              <a:t>assagers, +4,3 %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092407" y="4140599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traitées en fret, +1 %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2092407" y="5771691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Investissements réalisés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700129" y="3308782"/>
            <a:ext cx="2709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Chiffre d’affaires, +5,7 %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7700129" y="489799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EBE / CA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532" y="1978122"/>
            <a:ext cx="612000" cy="61200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607" y="2735513"/>
            <a:ext cx="612000" cy="6120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607" y="4343461"/>
            <a:ext cx="612000" cy="6120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532" y="3586070"/>
            <a:ext cx="612000" cy="6120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38" y="5194018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4753" y="1721224"/>
            <a:ext cx="4948518" cy="4213411"/>
          </a:xfrm>
          <a:prstGeom prst="rect">
            <a:avLst/>
          </a:prstGeom>
          <a:solidFill>
            <a:srgbClr val="538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24753" y="3089627"/>
            <a:ext cx="4948518" cy="150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34"/>
          <p:cNvSpPr txBox="1">
            <a:spLocks/>
          </p:cNvSpPr>
          <p:nvPr/>
        </p:nvSpPr>
        <p:spPr>
          <a:xfrm>
            <a:off x="695325" y="769159"/>
            <a:ext cx="10801350" cy="53975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2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1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 smtClean="0">
                <a:latin typeface="Montserrat" panose="00000500000000000000" pitchFamily="50" charset="0"/>
              </a:rPr>
              <a:t>Le développement d’AMP contribue à booster les emplois</a:t>
            </a:r>
            <a:endParaRPr lang="fr-FR" sz="2800" b="1" dirty="0">
              <a:latin typeface="Montserrat" panose="00000500000000000000" pitchFamily="50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492187" y="1900254"/>
            <a:ext cx="31197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380</a:t>
            </a:r>
          </a:p>
          <a:p>
            <a:r>
              <a:rPr lang="fr-FR" sz="2000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SALARIÉS AMP</a:t>
            </a:r>
            <a:endParaRPr lang="fr-FR" sz="2000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4" t="20944" r="20944" b="20944"/>
          <a:stretch/>
        </p:blipFill>
        <p:spPr>
          <a:xfrm>
            <a:off x="1184752" y="3358450"/>
            <a:ext cx="947436" cy="94743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2492187" y="3211437"/>
            <a:ext cx="31197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>
                <a:solidFill>
                  <a:srgbClr val="220C60"/>
                </a:solidFill>
                <a:latin typeface="Montserrat" panose="00000500000000000000" pitchFamily="50" charset="0"/>
              </a:rPr>
              <a:t>4 540</a:t>
            </a:r>
          </a:p>
          <a:p>
            <a:r>
              <a:rPr lang="fr-FR" sz="2000" dirty="0" smtClean="0">
                <a:solidFill>
                  <a:srgbClr val="220C60"/>
                </a:solidFill>
                <a:latin typeface="Montserrat" panose="00000500000000000000" pitchFamily="50" charset="0"/>
              </a:rPr>
              <a:t>EMPLOIS SUR LA PLATEFORME</a:t>
            </a:r>
            <a:endParaRPr lang="fr-FR" sz="2000" dirty="0">
              <a:solidFill>
                <a:srgbClr val="220C60"/>
              </a:solidFill>
              <a:latin typeface="Montserrat" panose="00000500000000000000" pitchFamily="50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492187" y="4754197"/>
            <a:ext cx="31197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13 200</a:t>
            </a:r>
          </a:p>
          <a:p>
            <a:r>
              <a:rPr lang="fr-FR" sz="2000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EMPLOIS INDUITS</a:t>
            </a:r>
            <a:endParaRPr lang="fr-FR" sz="2000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" t="3399" r="5679" b="32549"/>
          <a:stretch/>
        </p:blipFill>
        <p:spPr>
          <a:xfrm>
            <a:off x="828457" y="4416356"/>
            <a:ext cx="1663730" cy="169134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994" y="2040609"/>
            <a:ext cx="734952" cy="734952"/>
          </a:xfrm>
          <a:prstGeom prst="rect">
            <a:avLst/>
          </a:prstGeom>
        </p:spPr>
      </p:pic>
      <p:grpSp>
        <p:nvGrpSpPr>
          <p:cNvPr id="13" name="Groupe 12"/>
          <p:cNvGrpSpPr/>
          <p:nvPr/>
        </p:nvGrpSpPr>
        <p:grpSpPr>
          <a:xfrm>
            <a:off x="9875085" y="3026126"/>
            <a:ext cx="2005106" cy="1662473"/>
            <a:chOff x="9976685" y="3026126"/>
            <a:chExt cx="2005106" cy="1662473"/>
          </a:xfrm>
        </p:grpSpPr>
        <p:sp>
          <p:nvSpPr>
            <p:cNvPr id="14" name="ZoneTexte 13"/>
            <p:cNvSpPr txBox="1"/>
            <p:nvPr/>
          </p:nvSpPr>
          <p:spPr>
            <a:xfrm>
              <a:off x="9976685" y="3919158"/>
              <a:ext cx="200510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 smtClean="0">
                  <a:solidFill>
                    <a:srgbClr val="084286"/>
                  </a:solidFill>
                  <a:latin typeface="Montserrat" panose="00000500000000000000" pitchFamily="50" charset="0"/>
                </a:rPr>
                <a:t>1840</a:t>
              </a:r>
            </a:p>
            <a:p>
              <a:pPr algn="ctr"/>
              <a:r>
                <a:rPr lang="fr-FR" sz="1200" dirty="0" smtClean="0">
                  <a:latin typeface="Montserrat" panose="00000500000000000000" pitchFamily="50" charset="0"/>
                </a:rPr>
                <a:t>SERVICES PASSAGERS</a:t>
              </a:r>
              <a:endParaRPr lang="fr-FR" sz="1200" dirty="0">
                <a:latin typeface="Montserrat" panose="00000500000000000000" pitchFamily="50" charset="0"/>
              </a:endParaRPr>
            </a:p>
          </p:txBody>
        </p: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5614" y="3026126"/>
              <a:ext cx="787248" cy="787248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6264837" y="3028133"/>
            <a:ext cx="1355164" cy="1662473"/>
            <a:chOff x="6366437" y="3028133"/>
            <a:chExt cx="1355164" cy="1662473"/>
          </a:xfrm>
        </p:grpSpPr>
        <p:sp>
          <p:nvSpPr>
            <p:cNvPr id="17" name="ZoneTexte 16"/>
            <p:cNvSpPr txBox="1"/>
            <p:nvPr/>
          </p:nvSpPr>
          <p:spPr>
            <a:xfrm>
              <a:off x="6366437" y="3921165"/>
              <a:ext cx="135516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 smtClean="0">
                  <a:solidFill>
                    <a:srgbClr val="084286"/>
                  </a:solidFill>
                  <a:latin typeface="Montserrat" panose="00000500000000000000" pitchFamily="50" charset="0"/>
                </a:rPr>
                <a:t>1390</a:t>
              </a:r>
              <a:endParaRPr lang="fr-FR" sz="1200" b="1" dirty="0" smtClean="0">
                <a:solidFill>
                  <a:srgbClr val="084286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fr-FR" sz="1200" dirty="0" smtClean="0">
                  <a:latin typeface="Montserrat" panose="00000500000000000000" pitchFamily="50" charset="0"/>
                </a:rPr>
                <a:t>EXPLOITATION</a:t>
              </a:r>
              <a:endParaRPr lang="fr-FR" sz="1200" dirty="0">
                <a:latin typeface="Montserrat" panose="00000500000000000000" pitchFamily="50" charset="0"/>
              </a:endParaRPr>
            </a:p>
          </p:txBody>
        </p:sp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9818" y="3028133"/>
              <a:ext cx="788400" cy="788400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7913657" y="3028133"/>
            <a:ext cx="1967766" cy="1663049"/>
            <a:chOff x="8015257" y="3028133"/>
            <a:chExt cx="1967766" cy="1663049"/>
          </a:xfrm>
        </p:grpSpPr>
        <p:sp>
          <p:nvSpPr>
            <p:cNvPr id="20" name="ZoneTexte 19"/>
            <p:cNvSpPr txBox="1"/>
            <p:nvPr/>
          </p:nvSpPr>
          <p:spPr>
            <a:xfrm>
              <a:off x="8015257" y="3921741"/>
              <a:ext cx="196776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 smtClean="0">
                  <a:solidFill>
                    <a:srgbClr val="084286"/>
                  </a:solidFill>
                  <a:latin typeface="Montserrat" panose="00000500000000000000" pitchFamily="50" charset="0"/>
                </a:rPr>
                <a:t>1310</a:t>
              </a:r>
              <a:r>
                <a:rPr lang="fr-FR" sz="1200" dirty="0" smtClean="0">
                  <a:latin typeface="Montserrat" panose="00000500000000000000" pitchFamily="50" charset="0"/>
                </a:rPr>
                <a:t> </a:t>
              </a:r>
            </a:p>
            <a:p>
              <a:pPr algn="ctr"/>
              <a:r>
                <a:rPr lang="fr-FR" sz="1200" dirty="0" smtClean="0">
                  <a:latin typeface="Montserrat" panose="00000500000000000000" pitchFamily="50" charset="0"/>
                </a:rPr>
                <a:t>SERVICES RÉGALIENS</a:t>
              </a:r>
            </a:p>
          </p:txBody>
        </p:sp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4940" y="3028133"/>
              <a:ext cx="788400" cy="788400"/>
            </a:xfrm>
            <a:prstGeom prst="rect">
              <a:avLst/>
            </a:prstGeom>
          </p:spPr>
        </p:pic>
      </p:grpSp>
      <p:sp>
        <p:nvSpPr>
          <p:cNvPr id="22" name="Chevron 21"/>
          <p:cNvSpPr/>
          <p:nvPr/>
        </p:nvSpPr>
        <p:spPr>
          <a:xfrm>
            <a:off x="5703143" y="3012765"/>
            <a:ext cx="208767" cy="1662473"/>
          </a:xfrm>
          <a:prstGeom prst="chevron">
            <a:avLst>
              <a:gd name="adj" fmla="val 81750"/>
            </a:avLst>
          </a:prstGeom>
          <a:noFill/>
          <a:ln>
            <a:solidFill>
              <a:srgbClr val="5383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330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092985"/>
            <a:ext cx="12192000" cy="1774415"/>
          </a:xfrm>
          <a:prstGeom prst="rect">
            <a:avLst/>
          </a:prstGeom>
          <a:solidFill>
            <a:srgbClr val="0842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34"/>
          <p:cNvSpPr txBox="1">
            <a:spLocks/>
          </p:cNvSpPr>
          <p:nvPr/>
        </p:nvSpPr>
        <p:spPr>
          <a:xfrm>
            <a:off x="695325" y="769159"/>
            <a:ext cx="10801350" cy="53975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2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1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 smtClean="0">
                <a:latin typeface="Montserrat" panose="00000500000000000000" pitchFamily="50" charset="0"/>
              </a:rPr>
              <a:t>Une politique d’investissements ambitieuse</a:t>
            </a:r>
            <a:endParaRPr lang="fr-FR" sz="2800" b="1" dirty="0">
              <a:latin typeface="Montserrat" panose="00000500000000000000" pitchFamily="50" charset="0"/>
            </a:endParaRPr>
          </a:p>
        </p:txBody>
      </p:sp>
      <p:sp>
        <p:nvSpPr>
          <p:cNvPr id="6" name="Chevron 5"/>
          <p:cNvSpPr/>
          <p:nvPr/>
        </p:nvSpPr>
        <p:spPr>
          <a:xfrm>
            <a:off x="7855588" y="1778800"/>
            <a:ext cx="4097120" cy="1844294"/>
          </a:xfrm>
          <a:prstGeom prst="chevron">
            <a:avLst>
              <a:gd name="adj" fmla="val 2007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Pentagone 6"/>
          <p:cNvSpPr/>
          <p:nvPr/>
        </p:nvSpPr>
        <p:spPr>
          <a:xfrm>
            <a:off x="-122097" y="1778800"/>
            <a:ext cx="3011173" cy="1835873"/>
          </a:xfrm>
          <a:prstGeom prst="homePlate">
            <a:avLst>
              <a:gd name="adj" fmla="val 206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Chevron 7"/>
          <p:cNvSpPr/>
          <p:nvPr/>
        </p:nvSpPr>
        <p:spPr>
          <a:xfrm>
            <a:off x="2611309" y="1774589"/>
            <a:ext cx="2669871" cy="1844294"/>
          </a:xfrm>
          <a:prstGeom prst="chevron">
            <a:avLst>
              <a:gd name="adj" fmla="val 2007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5026694" y="1774589"/>
            <a:ext cx="2862179" cy="1844294"/>
          </a:xfrm>
          <a:prstGeom prst="chevron">
            <a:avLst>
              <a:gd name="adj" fmla="val 2007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20385" y="1892509"/>
            <a:ext cx="2140519" cy="235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Montserrat" panose="00000500000000000000" pitchFamily="50" charset="0"/>
              </a:rPr>
              <a:t>2017</a:t>
            </a:r>
            <a:endParaRPr lang="fr-FR" sz="2000" dirty="0">
              <a:latin typeface="Montserrat" panose="00000500000000000000" pitchFamily="50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867835" y="1892509"/>
            <a:ext cx="2140519" cy="235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Montserrat" panose="00000500000000000000" pitchFamily="50" charset="0"/>
              </a:rPr>
              <a:t>2018</a:t>
            </a:r>
            <a:endParaRPr lang="fr-FR" sz="2000" dirty="0">
              <a:latin typeface="Montserrat" panose="00000500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284242" y="1892509"/>
            <a:ext cx="2140519" cy="235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Montserrat" panose="00000500000000000000" pitchFamily="50" charset="0"/>
              </a:rPr>
              <a:t>2019</a:t>
            </a:r>
            <a:endParaRPr lang="fr-FR" sz="2000" dirty="0">
              <a:latin typeface="Montserrat" panose="00000500000000000000" pitchFamily="50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772975" y="1887990"/>
            <a:ext cx="2140519" cy="235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Montserrat" panose="00000500000000000000" pitchFamily="50" charset="0"/>
              </a:rPr>
              <a:t>2025</a:t>
            </a:r>
            <a:endParaRPr lang="fr-FR" sz="2000" dirty="0">
              <a:latin typeface="Montserrat" panose="00000500000000000000" pitchFamily="50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67368" y="2594025"/>
            <a:ext cx="2140519" cy="417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2864AA"/>
                </a:solidFill>
                <a:latin typeface="Montserrat" panose="00000500000000000000" pitchFamily="50" charset="0"/>
              </a:rPr>
              <a:t>40 M€</a:t>
            </a:r>
            <a:endParaRPr lang="fr-FR" sz="4000" b="1" dirty="0">
              <a:solidFill>
                <a:srgbClr val="2864AA"/>
              </a:solidFill>
              <a:latin typeface="Montserrat" panose="00000500000000000000" pitchFamily="50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914818" y="2594025"/>
            <a:ext cx="2140519" cy="417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2864AA"/>
                </a:solidFill>
                <a:latin typeface="Montserrat" panose="00000500000000000000" pitchFamily="50" charset="0"/>
              </a:rPr>
              <a:t>42 M€</a:t>
            </a:r>
            <a:endParaRPr lang="fr-FR" sz="4000" b="1" dirty="0">
              <a:solidFill>
                <a:srgbClr val="2864AA"/>
              </a:solidFill>
              <a:latin typeface="Montserrat" panose="00000500000000000000" pitchFamily="50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436548" y="2594025"/>
            <a:ext cx="2140519" cy="417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2864AA"/>
                </a:solidFill>
                <a:latin typeface="Montserrat" panose="00000500000000000000" pitchFamily="50" charset="0"/>
              </a:rPr>
              <a:t>46 M€</a:t>
            </a:r>
            <a:endParaRPr lang="fr-FR" sz="4000" b="1" dirty="0">
              <a:solidFill>
                <a:srgbClr val="2864AA"/>
              </a:solidFill>
              <a:latin typeface="Montserrat" panose="00000500000000000000" pitchFamily="50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8772975" y="2356605"/>
            <a:ext cx="2140519" cy="671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Montserrat" panose="00000500000000000000" pitchFamily="50" charset="0"/>
              </a:rPr>
              <a:t>TOTAL</a:t>
            </a:r>
            <a:endParaRPr lang="fr-FR" sz="4000" dirty="0" smtClean="0">
              <a:latin typeface="Montserrat" panose="00000500000000000000" pitchFamily="50" charset="0"/>
            </a:endParaRPr>
          </a:p>
          <a:p>
            <a:pPr algn="ctr"/>
            <a:r>
              <a:rPr lang="fr-FR" sz="4000" b="1" dirty="0" smtClean="0">
                <a:solidFill>
                  <a:srgbClr val="2864AA"/>
                </a:solidFill>
                <a:latin typeface="Montserrat" panose="00000500000000000000" pitchFamily="50" charset="0"/>
              </a:rPr>
              <a:t>500 M€</a:t>
            </a:r>
            <a:endParaRPr lang="fr-FR" sz="4000" b="1" dirty="0">
              <a:solidFill>
                <a:srgbClr val="2864AA"/>
              </a:solidFill>
              <a:latin typeface="Montserrat" panose="00000500000000000000" pitchFamily="50" charset="0"/>
            </a:endParaRPr>
          </a:p>
        </p:txBody>
      </p:sp>
      <p:sp>
        <p:nvSpPr>
          <p:cNvPr id="18" name="Chevron 17"/>
          <p:cNvSpPr/>
          <p:nvPr/>
        </p:nvSpPr>
        <p:spPr>
          <a:xfrm>
            <a:off x="7390109" y="1776694"/>
            <a:ext cx="570809" cy="1844294"/>
          </a:xfrm>
          <a:prstGeom prst="chevron">
            <a:avLst>
              <a:gd name="adj" fmla="val 9554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Chevron 18"/>
          <p:cNvSpPr/>
          <p:nvPr/>
        </p:nvSpPr>
        <p:spPr>
          <a:xfrm>
            <a:off x="7452199" y="1776694"/>
            <a:ext cx="570809" cy="1844294"/>
          </a:xfrm>
          <a:prstGeom prst="chevron">
            <a:avLst>
              <a:gd name="adj" fmla="val 9554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Chevron 19"/>
          <p:cNvSpPr/>
          <p:nvPr/>
        </p:nvSpPr>
        <p:spPr>
          <a:xfrm>
            <a:off x="7514290" y="1776694"/>
            <a:ext cx="570809" cy="1844294"/>
          </a:xfrm>
          <a:prstGeom prst="chevron">
            <a:avLst>
              <a:gd name="adj" fmla="val 9554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7576380" y="1776694"/>
            <a:ext cx="570809" cy="1844294"/>
          </a:xfrm>
          <a:prstGeom prst="chevron">
            <a:avLst>
              <a:gd name="adj" fmla="val 9554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Chevron 21"/>
          <p:cNvSpPr/>
          <p:nvPr/>
        </p:nvSpPr>
        <p:spPr>
          <a:xfrm>
            <a:off x="7638470" y="1776694"/>
            <a:ext cx="570809" cy="1844294"/>
          </a:xfrm>
          <a:prstGeom prst="chevron">
            <a:avLst>
              <a:gd name="adj" fmla="val 9554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476443" y="4380028"/>
            <a:ext cx="8075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Répondre aux enjeux de demain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Moderniser nos infrastructures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Offrir une meilleure expérience à nos passagers</a:t>
            </a:r>
          </a:p>
        </p:txBody>
      </p:sp>
      <p:sp>
        <p:nvSpPr>
          <p:cNvPr id="24" name="Chevron 23"/>
          <p:cNvSpPr/>
          <p:nvPr/>
        </p:nvSpPr>
        <p:spPr>
          <a:xfrm>
            <a:off x="7710782" y="1776694"/>
            <a:ext cx="570809" cy="1844294"/>
          </a:xfrm>
          <a:prstGeom prst="chevron">
            <a:avLst>
              <a:gd name="adj" fmla="val 9554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7772872" y="1776694"/>
            <a:ext cx="570809" cy="1844294"/>
          </a:xfrm>
          <a:prstGeom prst="chevron">
            <a:avLst>
              <a:gd name="adj" fmla="val 9554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7834963" y="1776694"/>
            <a:ext cx="570809" cy="1844294"/>
          </a:xfrm>
          <a:prstGeom prst="chevron">
            <a:avLst>
              <a:gd name="adj" fmla="val 9554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7" name="Chevron 26"/>
          <p:cNvSpPr/>
          <p:nvPr/>
        </p:nvSpPr>
        <p:spPr>
          <a:xfrm>
            <a:off x="7897053" y="1776694"/>
            <a:ext cx="570809" cy="1844294"/>
          </a:xfrm>
          <a:prstGeom prst="chevron">
            <a:avLst>
              <a:gd name="adj" fmla="val 9554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8" name="Chevron 27"/>
          <p:cNvSpPr/>
          <p:nvPr/>
        </p:nvSpPr>
        <p:spPr>
          <a:xfrm>
            <a:off x="7959143" y="1776694"/>
            <a:ext cx="570809" cy="1844294"/>
          </a:xfrm>
          <a:prstGeom prst="chevron">
            <a:avLst>
              <a:gd name="adj" fmla="val 9554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885162" y="4291689"/>
            <a:ext cx="1783298" cy="1377006"/>
            <a:chOff x="885162" y="4380028"/>
            <a:chExt cx="1783298" cy="1377006"/>
          </a:xfrm>
        </p:grpSpPr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6318" y="4380028"/>
              <a:ext cx="920987" cy="920987"/>
            </a:xfrm>
            <a:prstGeom prst="rect">
              <a:avLst/>
            </a:prstGeom>
          </p:spPr>
        </p:pic>
        <p:sp>
          <p:nvSpPr>
            <p:cNvPr id="31" name="ZoneTexte 30"/>
            <p:cNvSpPr txBox="1"/>
            <p:nvPr/>
          </p:nvSpPr>
          <p:spPr>
            <a:xfrm>
              <a:off x="885162" y="5387702"/>
              <a:ext cx="1783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OBJECTIFS</a:t>
              </a:r>
              <a:endParaRPr lang="fr-FR" dirty="0">
                <a:solidFill>
                  <a:schemeClr val="bg1"/>
                </a:solidFill>
                <a:latin typeface="Montserrat" panose="00000500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8199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3706" y="1453243"/>
            <a:ext cx="3181531" cy="44250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428916" y="1453243"/>
            <a:ext cx="3181531" cy="44250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contenu 24"/>
          <p:cNvSpPr txBox="1">
            <a:spLocks/>
          </p:cNvSpPr>
          <p:nvPr/>
        </p:nvSpPr>
        <p:spPr bwMode="gray">
          <a:xfrm>
            <a:off x="661177" y="755356"/>
            <a:ext cx="10801349" cy="511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latin typeface="Montserrat" panose="00000500000000000000" pitchFamily="50" charset="0"/>
              </a:rPr>
              <a:t>Répartition du trafic aérien par faisceau et évolution </a:t>
            </a:r>
            <a:endParaRPr lang="fr-FR" dirty="0" smtClean="0">
              <a:latin typeface="Montserrat" panose="00000500000000000000" pitchFamily="50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3420831" y="1873946"/>
            <a:ext cx="5350336" cy="3518809"/>
            <a:chOff x="2688146" y="961745"/>
            <a:chExt cx="6815706" cy="4482552"/>
          </a:xfrm>
        </p:grpSpPr>
        <p:graphicFrame>
          <p:nvGraphicFramePr>
            <p:cNvPr id="8" name="Graphique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15481823"/>
                </p:ext>
              </p:extLst>
            </p:nvPr>
          </p:nvGraphicFramePr>
          <p:xfrm>
            <a:off x="2688146" y="1413701"/>
            <a:ext cx="6815706" cy="40305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TextBox 3"/>
            <p:cNvSpPr txBox="1"/>
            <p:nvPr/>
          </p:nvSpPr>
          <p:spPr>
            <a:xfrm>
              <a:off x="3275846" y="961745"/>
              <a:ext cx="2279862" cy="1019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219170">
                <a:defRPr sz="1600" b="1" i="0" u="none" strike="noStrike" kern="1200" baseline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cs"/>
                </a:defRPr>
              </a:pPr>
              <a:r>
                <a:rPr lang="fr-FR" b="1" dirty="0">
                  <a:solidFill>
                    <a:srgbClr val="002060"/>
                  </a:solidFill>
                </a:rPr>
                <a:t>France Métropolitaine</a:t>
              </a:r>
            </a:p>
            <a:p>
              <a:pPr algn="r" defTabSz="1219170">
                <a:defRPr sz="1600" b="1" i="0" u="none" strike="noStrike" kern="1200" baseline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cs"/>
                </a:defRPr>
              </a:pPr>
              <a:r>
                <a:rPr lang="fr-FR" sz="1400" dirty="0">
                  <a:solidFill>
                    <a:srgbClr val="002060"/>
                  </a:solidFill>
                </a:rPr>
                <a:t>(hors Paris)</a:t>
              </a:r>
              <a:endParaRPr lang="en-GB" sz="1400" dirty="0">
                <a:solidFill>
                  <a:srgbClr val="002060"/>
                </a:solidFill>
              </a:endParaRPr>
            </a:p>
          </p:txBody>
        </p:sp>
        <p:sp>
          <p:nvSpPr>
            <p:cNvPr id="10" name="TextBox 15"/>
            <p:cNvSpPr txBox="1"/>
            <p:nvPr/>
          </p:nvSpPr>
          <p:spPr>
            <a:xfrm>
              <a:off x="3481975" y="3553587"/>
              <a:ext cx="10003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219170">
                <a:defRPr sz="1600" b="1" i="0" u="none" strike="noStrike" kern="1200" baseline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cs"/>
                </a:defRPr>
              </a:pPr>
              <a:r>
                <a:rPr lang="fr-FR" b="1" dirty="0">
                  <a:solidFill>
                    <a:schemeClr val="accent1"/>
                  </a:solidFill>
                </a:rPr>
                <a:t>Paris</a:t>
              </a:r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11" name="TextBox 16"/>
            <p:cNvSpPr txBox="1"/>
            <p:nvPr/>
          </p:nvSpPr>
          <p:spPr>
            <a:xfrm>
              <a:off x="7130880" y="4556992"/>
              <a:ext cx="18669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r">
                <a:defRPr sz="1600" b="1" i="0" u="none" strike="noStrike" baseline="0">
                  <a:solidFill>
                    <a:schemeClr val="accent2"/>
                  </a:solidFill>
                </a:defRPr>
              </a:lvl1pPr>
            </a:lstStyle>
            <a:p>
              <a:pPr algn="l" defTabSz="1219170"/>
              <a:r>
                <a:rPr lang="fr-FR" dirty="0" smtClean="0">
                  <a:solidFill>
                    <a:schemeClr val="accent3"/>
                  </a:solidFill>
                </a:rPr>
                <a:t>Europe</a:t>
              </a:r>
              <a:endParaRPr lang="en-GB" dirty="0">
                <a:solidFill>
                  <a:schemeClr val="accent3"/>
                </a:solidFill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6647159" y="1380821"/>
              <a:ext cx="235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defRPr sz="1600" b="1" i="0" u="none" strike="noStrike" kern="1200" baseline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cs"/>
                </a:defRPr>
              </a:pPr>
              <a:r>
                <a:rPr lang="fr-FR" b="1" dirty="0">
                  <a:solidFill>
                    <a:schemeClr val="accent5"/>
                  </a:solidFill>
                </a:rPr>
                <a:t>International </a:t>
              </a:r>
              <a:br>
                <a:rPr lang="fr-FR" b="1" dirty="0">
                  <a:solidFill>
                    <a:schemeClr val="accent5"/>
                  </a:solidFill>
                </a:rPr>
              </a:br>
              <a:r>
                <a:rPr lang="fr-FR" b="1" dirty="0" smtClean="0">
                  <a:solidFill>
                    <a:schemeClr val="accent5"/>
                  </a:solidFill>
                </a:rPr>
                <a:t>(</a:t>
              </a:r>
              <a:r>
                <a:rPr lang="fr-FR" sz="1400" b="1" dirty="0" smtClean="0">
                  <a:solidFill>
                    <a:schemeClr val="accent5"/>
                  </a:solidFill>
                </a:rPr>
                <a:t>hors Europe)</a:t>
              </a:r>
              <a:endParaRPr lang="en-GB" sz="1400" b="1" dirty="0">
                <a:solidFill>
                  <a:schemeClr val="accent5"/>
                </a:solidFill>
              </a:endParaRPr>
            </a:p>
          </p:txBody>
        </p:sp>
        <p:sp>
          <p:nvSpPr>
            <p:cNvPr id="13" name="Ellipse 12"/>
            <p:cNvSpPr/>
            <p:nvPr/>
          </p:nvSpPr>
          <p:spPr>
            <a:xfrm>
              <a:off x="4786922" y="2119922"/>
              <a:ext cx="2618156" cy="2618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612239" y="3223841"/>
            <a:ext cx="322446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fr-FR" sz="4800" b="1" dirty="0" smtClean="0">
                <a:latin typeface="Montserrat" panose="00000500000000000000" pitchFamily="50" charset="0"/>
              </a:rPr>
              <a:t>39 %</a:t>
            </a:r>
          </a:p>
          <a:p>
            <a:pPr algn="ctr" defTabSz="1219170"/>
            <a:r>
              <a:rPr lang="fr-FR" sz="2800" dirty="0" smtClean="0">
                <a:latin typeface="Montserrat" panose="00000500000000000000" pitchFamily="50" charset="0"/>
              </a:rPr>
              <a:t>~ 3,6 M pax</a:t>
            </a:r>
          </a:p>
          <a:p>
            <a:pPr algn="ctr" defTabSz="1219170"/>
            <a:endParaRPr lang="fr-FR" sz="2000" b="1" dirty="0">
              <a:latin typeface="Montserrat" panose="00000500000000000000" pitchFamily="50" charset="0"/>
            </a:endParaRPr>
          </a:p>
          <a:p>
            <a:pPr algn="ctr" defTabSz="1219170"/>
            <a:r>
              <a:rPr lang="fr-FR" sz="3600" b="1" dirty="0">
                <a:solidFill>
                  <a:srgbClr val="0AAFAF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↗ +</a:t>
            </a:r>
            <a:r>
              <a:rPr lang="fr-FR" sz="3600" b="1" dirty="0">
                <a:solidFill>
                  <a:srgbClr val="0AAFAF"/>
                </a:solidFill>
                <a:latin typeface="Montserrat" panose="00000500000000000000" pitchFamily="50" charset="0"/>
              </a:rPr>
              <a:t>2,3 %</a:t>
            </a:r>
          </a:p>
          <a:p>
            <a:pPr algn="ctr"/>
            <a:r>
              <a:rPr lang="fr-FR" sz="2000" b="1" dirty="0">
                <a:solidFill>
                  <a:srgbClr val="0AAFAF"/>
                </a:solidFill>
              </a:rPr>
              <a:t>Evolution 2017 / </a:t>
            </a:r>
            <a:r>
              <a:rPr lang="fr-FR" sz="2000" b="1" dirty="0" smtClean="0">
                <a:solidFill>
                  <a:srgbClr val="0AAFAF"/>
                </a:solidFill>
              </a:rPr>
              <a:t>2018</a:t>
            </a:r>
            <a:endParaRPr lang="fr-FR" sz="4800" b="1" dirty="0" smtClean="0">
              <a:solidFill>
                <a:srgbClr val="0AAFAF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81278" y="1999417"/>
            <a:ext cx="31441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Part </a:t>
            </a:r>
            <a:r>
              <a:rPr lang="fr-FR" sz="2800" b="1" dirty="0" smtClean="0"/>
              <a:t>du </a:t>
            </a:r>
          </a:p>
          <a:p>
            <a:pPr algn="ctr"/>
            <a:r>
              <a:rPr lang="fr-FR" sz="2800" b="1" dirty="0" smtClean="0"/>
              <a:t>national</a:t>
            </a:r>
            <a:endParaRPr lang="fr-FR" sz="2800" dirty="0"/>
          </a:p>
        </p:txBody>
      </p:sp>
      <p:sp>
        <p:nvSpPr>
          <p:cNvPr id="16" name="ZoneTexte 15"/>
          <p:cNvSpPr txBox="1"/>
          <p:nvPr/>
        </p:nvSpPr>
        <p:spPr>
          <a:xfrm>
            <a:off x="8447586" y="1999417"/>
            <a:ext cx="31441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Part de l’international</a:t>
            </a:r>
            <a:endParaRPr lang="fr-FR" sz="2800" dirty="0"/>
          </a:p>
        </p:txBody>
      </p:sp>
      <p:sp>
        <p:nvSpPr>
          <p:cNvPr id="17" name="ZoneTexte 16"/>
          <p:cNvSpPr txBox="1"/>
          <p:nvPr/>
        </p:nvSpPr>
        <p:spPr>
          <a:xfrm>
            <a:off x="8407449" y="3331563"/>
            <a:ext cx="322446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fr-FR" sz="4800" b="1" dirty="0" smtClean="0">
                <a:latin typeface="Montserrat" panose="00000500000000000000" pitchFamily="50" charset="0"/>
              </a:rPr>
              <a:t>61 %</a:t>
            </a:r>
          </a:p>
          <a:p>
            <a:pPr algn="ctr" defTabSz="1219170"/>
            <a:r>
              <a:rPr lang="fr-FR" sz="2800" dirty="0">
                <a:latin typeface="Montserrat" panose="00000500000000000000" pitchFamily="50" charset="0"/>
              </a:rPr>
              <a:t>~ </a:t>
            </a:r>
            <a:r>
              <a:rPr lang="fr-FR" sz="2800" dirty="0" smtClean="0">
                <a:latin typeface="Montserrat" panose="00000500000000000000" pitchFamily="50" charset="0"/>
              </a:rPr>
              <a:t>5,7 </a:t>
            </a:r>
            <a:r>
              <a:rPr lang="fr-FR" sz="2800" dirty="0">
                <a:latin typeface="Montserrat" panose="00000500000000000000" pitchFamily="50" charset="0"/>
              </a:rPr>
              <a:t>M pax</a:t>
            </a:r>
          </a:p>
          <a:p>
            <a:pPr algn="ctr" defTabSz="1219170"/>
            <a:endParaRPr lang="fr-FR" sz="2000" b="1" dirty="0" smtClean="0">
              <a:latin typeface="Montserrat" panose="00000500000000000000" pitchFamily="50" charset="0"/>
            </a:endParaRPr>
          </a:p>
          <a:p>
            <a:pPr algn="ctr" defTabSz="1219170"/>
            <a:r>
              <a:rPr lang="fr-FR" sz="3600" b="1" dirty="0" smtClean="0">
                <a:solidFill>
                  <a:srgbClr val="0AAFAF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↗ +</a:t>
            </a:r>
            <a:r>
              <a:rPr lang="fr-FR" sz="3600" b="1" dirty="0" smtClean="0">
                <a:solidFill>
                  <a:srgbClr val="0AAFAF"/>
                </a:solidFill>
                <a:latin typeface="Montserrat" panose="00000500000000000000" pitchFamily="50" charset="0"/>
              </a:rPr>
              <a:t>6 </a:t>
            </a:r>
            <a:r>
              <a:rPr lang="fr-FR" sz="3600" b="1" dirty="0">
                <a:solidFill>
                  <a:srgbClr val="0AAFAF"/>
                </a:solidFill>
                <a:latin typeface="Montserrat" panose="00000500000000000000" pitchFamily="50" charset="0"/>
              </a:rPr>
              <a:t>%</a:t>
            </a:r>
          </a:p>
          <a:p>
            <a:pPr algn="ctr"/>
            <a:r>
              <a:rPr lang="fr-FR" sz="2000" b="1" dirty="0">
                <a:solidFill>
                  <a:srgbClr val="0AAFAF"/>
                </a:solidFill>
              </a:rPr>
              <a:t>Evolution 2017 / </a:t>
            </a:r>
            <a:r>
              <a:rPr lang="fr-FR" sz="2000" b="1" dirty="0" smtClean="0">
                <a:solidFill>
                  <a:srgbClr val="0AAFAF"/>
                </a:solidFill>
              </a:rPr>
              <a:t>2018</a:t>
            </a:r>
            <a:endParaRPr lang="fr-FR" sz="4800" b="1" dirty="0" smtClean="0">
              <a:solidFill>
                <a:srgbClr val="0AAFAF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051945" y="5423072"/>
            <a:ext cx="4150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 smtClean="0">
                <a:latin typeface="Montserrat" panose="00000500000000000000" pitchFamily="50" charset="0"/>
              </a:rPr>
              <a:t>Export 69% // Import 31%</a:t>
            </a:r>
            <a:endParaRPr lang="fr-FR" sz="2400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364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r>
              <a:rPr lang="fr-FR" smtClean="0">
                <a:solidFill>
                  <a:srgbClr val="282828"/>
                </a:solidFill>
              </a:rPr>
              <a:t>AMP pour COMBIGO</a:t>
            </a:r>
            <a:endParaRPr lang="fr-FR" dirty="0">
              <a:solidFill>
                <a:srgbClr val="282828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>
                <a:solidFill>
                  <a:prstClr val="white"/>
                </a:solidFill>
              </a:rPr>
              <a:pPr/>
              <a:t>7</a:t>
            </a:fld>
            <a:endParaRPr lang="fr-FR" dirty="0">
              <a:solidFill>
                <a:prstClr val="white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/>
          </p:nvPr>
        </p:nvGraphicFramePr>
        <p:xfrm>
          <a:off x="347665" y="188911"/>
          <a:ext cx="4208543" cy="6207936"/>
        </p:xfrm>
        <a:graphic>
          <a:graphicData uri="http://schemas.openxmlformats.org/drawingml/2006/table">
            <a:tbl>
              <a:tblPr/>
              <a:tblGrid>
                <a:gridCol w="1194273"/>
                <a:gridCol w="1067223"/>
                <a:gridCol w="1041813"/>
                <a:gridCol w="905234"/>
              </a:tblGrid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Ville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Pays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Compagnie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Lancement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C"/>
                    </a:solidFill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Addis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 </a:t>
                      </a:r>
                      <a:r>
                        <a:rPr lang="fr-FR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Abeba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Ethiopie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Ethiopian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Juillet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Agadir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Maroc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Avril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Alicante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Espagne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Avril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Bari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Italie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Volotea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Juin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Bologne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Italie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Avril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Bordeaux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France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Avril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Cagliari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Italie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Volotea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Avril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Copenhague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Danemark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SAS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Juin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Copenhague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Danemark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Octobre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Essaouira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Maroc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Octobre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Heraklion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Grèce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Air France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Juillet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Izmir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Turquie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Sun Express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Mai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La Rochelle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France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Hop!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Mai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Luxembourg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Luxembourg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Volotea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Avril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Manchester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Royaume-Uni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Avril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Milan Bergame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Italie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Octobre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Moscou-DME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Russie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Aigle Azur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Mars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Moscou-SVO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Russie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Aeroflot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Juin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Naples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Italie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Avril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Ouarzazate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Maroc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Avril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Prague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Rep. Tchèque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Avril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Rijeka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Croatie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Volotea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Juin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Sofia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Bulgarie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Octobre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Stockholm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Suède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SAS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Juin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Strasbourg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France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Octobre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Stuttgart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Allemagne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Lauda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Avril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Tel Aviv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Israël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Octobre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Toulouse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France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Octobre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Varsovie-WMI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Pologne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Ryanair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Avril</a:t>
                      </a: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5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Vienne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Autriche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Lauda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50" charset="0"/>
                        </a:rPr>
                        <a:t>Octobre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36" marR="9536" marT="9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472545" y="922789"/>
            <a:ext cx="57367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 smtClean="0">
                <a:latin typeface="Montserrat" panose="00000500000000000000" pitchFamily="50" charset="0"/>
              </a:rPr>
              <a:t>Déjà </a:t>
            </a:r>
            <a:r>
              <a:rPr lang="fr-FR" sz="4800" b="1" dirty="0" smtClean="0">
                <a:solidFill>
                  <a:schemeClr val="accent1"/>
                </a:solidFill>
                <a:latin typeface="Montserrat" panose="00000500000000000000" pitchFamily="50" charset="0"/>
              </a:rPr>
              <a:t>30</a:t>
            </a:r>
            <a:r>
              <a:rPr lang="fr-FR" sz="4800" b="1" dirty="0" smtClean="0">
                <a:latin typeface="Montserrat" panose="00000500000000000000" pitchFamily="50" charset="0"/>
              </a:rPr>
              <a:t> nouvelles lignes sécurisées en 2019</a:t>
            </a:r>
            <a:endParaRPr lang="fr-FR" sz="4800" b="1" dirty="0">
              <a:latin typeface="Montserrat" panose="00000500000000000000" pitchFamily="50" charset="0"/>
            </a:endParaRPr>
          </a:p>
        </p:txBody>
      </p:sp>
      <p:pic>
        <p:nvPicPr>
          <p:cNvPr id="1026" name="Picture 2" descr="RÃ©sultat de recherche d'images pour &quot;ryanair 737 png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802" b="49690"/>
          <a:stretch/>
        </p:blipFill>
        <p:spPr bwMode="auto">
          <a:xfrm>
            <a:off x="6615961" y="4195832"/>
            <a:ext cx="3449960" cy="100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6050136" y="5196511"/>
            <a:ext cx="4581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smtClean="0">
                <a:latin typeface="Montserrat" panose="00000500000000000000" pitchFamily="50" charset="0"/>
              </a:rPr>
              <a:t>Fort développement de </a:t>
            </a:r>
            <a:r>
              <a:rPr lang="fr-FR" i="1" dirty="0" err="1" smtClean="0">
                <a:latin typeface="Montserrat" panose="00000500000000000000" pitchFamily="50" charset="0"/>
              </a:rPr>
              <a:t>Ryanair</a:t>
            </a:r>
            <a:r>
              <a:rPr lang="fr-FR" i="1" dirty="0" smtClean="0">
                <a:latin typeface="Montserrat" panose="00000500000000000000" pitchFamily="50" charset="0"/>
              </a:rPr>
              <a:t> qui a ouvert une base fin mars avec 2 avions et qui la renforcera début octobre avec un 3</a:t>
            </a:r>
            <a:r>
              <a:rPr lang="fr-FR" i="1" baseline="30000" dirty="0" smtClean="0">
                <a:latin typeface="Montserrat" panose="00000500000000000000" pitchFamily="50" charset="0"/>
              </a:rPr>
              <a:t>ème</a:t>
            </a:r>
            <a:r>
              <a:rPr lang="fr-FR" i="1" dirty="0" smtClean="0">
                <a:latin typeface="Montserrat" panose="00000500000000000000" pitchFamily="50" charset="0"/>
              </a:rPr>
              <a:t> avion.</a:t>
            </a:r>
            <a:endParaRPr lang="fr-FR" i="1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66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276"/>
            <a:ext cx="9468830" cy="6254618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>
                <a:solidFill>
                  <a:prstClr val="white"/>
                </a:solidFill>
                <a:latin typeface="Montserrat" panose="00000500000000000000" pitchFamily="50" charset="0"/>
              </a:rPr>
              <a:pPr/>
              <a:t>8</a:t>
            </a:fld>
            <a:endParaRPr lang="fr-FR" dirty="0">
              <a:solidFill>
                <a:prstClr val="white"/>
              </a:solidFill>
              <a:latin typeface="Montserrat" panose="00000500000000000000" pitchFamily="50" charset="0"/>
            </a:endParaRPr>
          </a:p>
        </p:txBody>
      </p:sp>
      <p:sp>
        <p:nvSpPr>
          <p:cNvPr id="7" name="Espace réservé du contenu 6"/>
          <p:cNvSpPr txBox="1">
            <a:spLocks/>
          </p:cNvSpPr>
          <p:nvPr/>
        </p:nvSpPr>
        <p:spPr>
          <a:xfrm>
            <a:off x="9294238" y="1709834"/>
            <a:ext cx="2781010" cy="343833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3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3"/>
              </a:buBlip>
              <a:defRPr sz="21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3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spcAft>
                <a:spcPts val="600"/>
              </a:spcAft>
              <a:buClr>
                <a:srgbClr val="00A0DC"/>
              </a:buClr>
            </a:pPr>
            <a:r>
              <a:rPr lang="fr-FR" sz="2000" dirty="0" smtClean="0">
                <a:latin typeface="Montserrat" panose="00000500000000000000" pitchFamily="50" charset="0"/>
                <a:ea typeface="Tahoma" panose="020B0604030504040204" pitchFamily="34" charset="0"/>
                <a:cs typeface="Tahoma" panose="020B0604030504040204" pitchFamily="34" charset="0"/>
              </a:rPr>
              <a:t>174 lignes directes</a:t>
            </a:r>
          </a:p>
          <a:p>
            <a:pPr lvl="3">
              <a:spcAft>
                <a:spcPts val="600"/>
              </a:spcAft>
              <a:buClr>
                <a:srgbClr val="00A0DC"/>
              </a:buClr>
            </a:pPr>
            <a:r>
              <a:rPr lang="fr-FR" sz="2000" dirty="0">
                <a:solidFill>
                  <a:schemeClr val="tx1"/>
                </a:solidFill>
                <a:latin typeface="Montserrat" panose="00000500000000000000" pitchFamily="50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fr-FR" sz="2000" dirty="0" smtClean="0">
                <a:solidFill>
                  <a:schemeClr val="tx1"/>
                </a:solidFill>
                <a:latin typeface="Montserrat" panose="00000500000000000000" pitchFamily="50" charset="0"/>
                <a:ea typeface="Tahoma" panose="020B0604030504040204" pitchFamily="34" charset="0"/>
                <a:cs typeface="Tahoma" panose="020B0604030504040204" pitchFamily="34" charset="0"/>
              </a:rPr>
              <a:t>ont </a:t>
            </a:r>
            <a:r>
              <a:rPr lang="fr-FR" sz="2000" b="1" dirty="0" smtClean="0">
                <a:solidFill>
                  <a:schemeClr val="tx1"/>
                </a:solidFill>
                <a:latin typeface="Montserrat" panose="00000500000000000000" pitchFamily="50" charset="0"/>
                <a:ea typeface="Tahoma" panose="020B0604030504040204" pitchFamily="34" charset="0"/>
                <a:cs typeface="Tahoma" panose="020B0604030504040204" pitchFamily="34" charset="0"/>
              </a:rPr>
              <a:t>30 nouvelles</a:t>
            </a:r>
          </a:p>
          <a:p>
            <a:pPr lvl="3">
              <a:spcAft>
                <a:spcPts val="600"/>
              </a:spcAft>
              <a:buClr>
                <a:srgbClr val="00A0DC"/>
              </a:buClr>
            </a:pPr>
            <a:r>
              <a:rPr lang="fr-FR" sz="2000" dirty="0" smtClean="0">
                <a:latin typeface="Montserrat" panose="00000500000000000000" pitchFamily="50" charset="0"/>
                <a:ea typeface="Tahoma" panose="020B0604030504040204" pitchFamily="34" charset="0"/>
                <a:cs typeface="Tahoma" panose="020B0604030504040204" pitchFamily="34" charset="0"/>
              </a:rPr>
              <a:t>123 destinations </a:t>
            </a:r>
          </a:p>
          <a:p>
            <a:pPr lvl="3">
              <a:spcAft>
                <a:spcPts val="600"/>
              </a:spcAft>
              <a:buClr>
                <a:srgbClr val="00A0DC"/>
              </a:buClr>
            </a:pPr>
            <a:r>
              <a:rPr lang="fr-FR" sz="2000" dirty="0" smtClean="0">
                <a:latin typeface="Montserrat" panose="00000500000000000000" pitchFamily="50" charset="0"/>
                <a:ea typeface="Tahoma" panose="020B0604030504040204" pitchFamily="34" charset="0"/>
                <a:cs typeface="Tahoma" panose="020B0604030504040204" pitchFamily="34" charset="0"/>
              </a:rPr>
              <a:t>32 pays </a:t>
            </a:r>
          </a:p>
          <a:p>
            <a:pPr lvl="3">
              <a:spcAft>
                <a:spcPts val="600"/>
              </a:spcAft>
              <a:buClr>
                <a:srgbClr val="00A0DC"/>
              </a:buClr>
            </a:pPr>
            <a:r>
              <a:rPr lang="fr-FR" sz="2000" dirty="0" smtClean="0">
                <a:solidFill>
                  <a:schemeClr val="tx1"/>
                </a:solidFill>
                <a:latin typeface="Montserrat" panose="00000500000000000000" pitchFamily="50" charset="0"/>
                <a:ea typeface="Tahoma" panose="020B0604030504040204" pitchFamily="34" charset="0"/>
                <a:cs typeface="Tahoma" panose="020B0604030504040204" pitchFamily="34" charset="0"/>
              </a:rPr>
              <a:t>38</a:t>
            </a:r>
            <a:r>
              <a:rPr lang="fr-FR" sz="2000" dirty="0" smtClean="0">
                <a:latin typeface="Montserrat" panose="00000500000000000000" pitchFamily="50" charset="0"/>
                <a:ea typeface="Tahoma" panose="020B0604030504040204" pitchFamily="34" charset="0"/>
                <a:cs typeface="Tahoma" panose="020B0604030504040204" pitchFamily="34" charset="0"/>
              </a:rPr>
              <a:t> compagnies</a:t>
            </a:r>
          </a:p>
        </p:txBody>
      </p:sp>
    </p:spTree>
    <p:extLst>
      <p:ext uri="{BB962C8B-B14F-4D97-AF65-F5344CB8AC3E}">
        <p14:creationId xmlns:p14="http://schemas.microsoft.com/office/powerpoint/2010/main" val="355883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687" y="897328"/>
            <a:ext cx="8514627" cy="596067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70702" y="435663"/>
            <a:ext cx="3177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Montserrat" panose="00000500000000000000" pitchFamily="50" charset="0"/>
              </a:rPr>
              <a:t>Zone de chalandise</a:t>
            </a:r>
            <a:endParaRPr lang="fr-FR" sz="2400" b="1" u="sng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236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/>
          <p:cNvGrpSpPr/>
          <p:nvPr/>
        </p:nvGrpSpPr>
        <p:grpSpPr>
          <a:xfrm>
            <a:off x="2213811" y="975821"/>
            <a:ext cx="7764379" cy="4815566"/>
            <a:chOff x="6839533" y="2500148"/>
            <a:chExt cx="2984500" cy="1851025"/>
          </a:xfrm>
        </p:grpSpPr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8684208" y="2643023"/>
              <a:ext cx="808037" cy="650875"/>
            </a:xfrm>
            <a:custGeom>
              <a:avLst/>
              <a:gdLst>
                <a:gd name="T0" fmla="*/ 204 w 20000"/>
                <a:gd name="T1" fmla="*/ 15493 h 20000"/>
                <a:gd name="T2" fmla="*/ 990 w 20000"/>
                <a:gd name="T3" fmla="*/ 16937 h 20000"/>
                <a:gd name="T4" fmla="*/ 2561 w 20000"/>
                <a:gd name="T5" fmla="*/ 16956 h 20000"/>
                <a:gd name="T6" fmla="*/ 3315 w 20000"/>
                <a:gd name="T7" fmla="*/ 19980 h 20000"/>
                <a:gd name="T8" fmla="*/ 5954 w 20000"/>
                <a:gd name="T9" fmla="*/ 19902 h 20000"/>
                <a:gd name="T10" fmla="*/ 5153 w 20000"/>
                <a:gd name="T11" fmla="*/ 17698 h 20000"/>
                <a:gd name="T12" fmla="*/ 6159 w 20000"/>
                <a:gd name="T13" fmla="*/ 18693 h 20000"/>
                <a:gd name="T14" fmla="*/ 5876 w 20000"/>
                <a:gd name="T15" fmla="*/ 17132 h 20000"/>
                <a:gd name="T16" fmla="*/ 8013 w 20000"/>
                <a:gd name="T17" fmla="*/ 13756 h 20000"/>
                <a:gd name="T18" fmla="*/ 9851 w 20000"/>
                <a:gd name="T19" fmla="*/ 15727 h 20000"/>
                <a:gd name="T20" fmla="*/ 9851 w 20000"/>
                <a:gd name="T21" fmla="*/ 14010 h 20000"/>
                <a:gd name="T22" fmla="*/ 10998 w 20000"/>
                <a:gd name="T23" fmla="*/ 13912 h 20000"/>
                <a:gd name="T24" fmla="*/ 11438 w 20000"/>
                <a:gd name="T25" fmla="*/ 12644 h 20000"/>
                <a:gd name="T26" fmla="*/ 12914 w 20000"/>
                <a:gd name="T27" fmla="*/ 14146 h 20000"/>
                <a:gd name="T28" fmla="*/ 14690 w 20000"/>
                <a:gd name="T29" fmla="*/ 14127 h 20000"/>
                <a:gd name="T30" fmla="*/ 15271 w 20000"/>
                <a:gd name="T31" fmla="*/ 12098 h 20000"/>
                <a:gd name="T32" fmla="*/ 18366 w 20000"/>
                <a:gd name="T33" fmla="*/ 9502 h 20000"/>
                <a:gd name="T34" fmla="*/ 19984 w 20000"/>
                <a:gd name="T35" fmla="*/ 8820 h 20000"/>
                <a:gd name="T36" fmla="*/ 19136 w 20000"/>
                <a:gd name="T37" fmla="*/ 5932 h 20000"/>
                <a:gd name="T38" fmla="*/ 15837 w 20000"/>
                <a:gd name="T39" fmla="*/ 4351 h 20000"/>
                <a:gd name="T40" fmla="*/ 15601 w 20000"/>
                <a:gd name="T41" fmla="*/ 2029 h 20000"/>
                <a:gd name="T42" fmla="*/ 14784 w 20000"/>
                <a:gd name="T43" fmla="*/ 1971 h 20000"/>
                <a:gd name="T44" fmla="*/ 14187 w 20000"/>
                <a:gd name="T45" fmla="*/ 156 h 20000"/>
                <a:gd name="T46" fmla="*/ 12773 w 20000"/>
                <a:gd name="T47" fmla="*/ 293 h 20000"/>
                <a:gd name="T48" fmla="*/ 12097 w 20000"/>
                <a:gd name="T49" fmla="*/ 1463 h 20000"/>
                <a:gd name="T50" fmla="*/ 9741 w 20000"/>
                <a:gd name="T51" fmla="*/ 0 h 20000"/>
                <a:gd name="T52" fmla="*/ 9159 w 20000"/>
                <a:gd name="T53" fmla="*/ 2420 h 20000"/>
                <a:gd name="T54" fmla="*/ 10526 w 20000"/>
                <a:gd name="T55" fmla="*/ 2576 h 20000"/>
                <a:gd name="T56" fmla="*/ 11139 w 20000"/>
                <a:gd name="T57" fmla="*/ 5639 h 20000"/>
                <a:gd name="T58" fmla="*/ 6991 w 20000"/>
                <a:gd name="T59" fmla="*/ 6263 h 20000"/>
                <a:gd name="T60" fmla="*/ 4540 w 20000"/>
                <a:gd name="T61" fmla="*/ 9112 h 20000"/>
                <a:gd name="T62" fmla="*/ 4336 w 20000"/>
                <a:gd name="T63" fmla="*/ 10263 h 20000"/>
                <a:gd name="T64" fmla="*/ 2561 w 20000"/>
                <a:gd name="T65" fmla="*/ 10361 h 20000"/>
                <a:gd name="T66" fmla="*/ 2074 w 20000"/>
                <a:gd name="T67" fmla="*/ 12566 h 20000"/>
                <a:gd name="T68" fmla="*/ 2922 w 20000"/>
                <a:gd name="T69" fmla="*/ 13444 h 20000"/>
                <a:gd name="T70" fmla="*/ 2247 w 20000"/>
                <a:gd name="T71" fmla="*/ 14205 h 20000"/>
                <a:gd name="T72" fmla="*/ 440 w 20000"/>
                <a:gd name="T73" fmla="*/ 13639 h 20000"/>
                <a:gd name="T74" fmla="*/ 927 w 20000"/>
                <a:gd name="T75" fmla="*/ 15083 h 20000"/>
                <a:gd name="T76" fmla="*/ 0 w 20000"/>
                <a:gd name="T77" fmla="*/ 15200 h 20000"/>
                <a:gd name="T78" fmla="*/ 204 w 20000"/>
                <a:gd name="T79" fmla="*/ 1549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000" h="20000">
                  <a:moveTo>
                    <a:pt x="204" y="15493"/>
                  </a:moveTo>
                  <a:lnTo>
                    <a:pt x="990" y="16937"/>
                  </a:lnTo>
                  <a:lnTo>
                    <a:pt x="2561" y="16956"/>
                  </a:lnTo>
                  <a:lnTo>
                    <a:pt x="3315" y="19980"/>
                  </a:lnTo>
                  <a:lnTo>
                    <a:pt x="5954" y="19902"/>
                  </a:lnTo>
                  <a:lnTo>
                    <a:pt x="5153" y="17698"/>
                  </a:lnTo>
                  <a:lnTo>
                    <a:pt x="6159" y="18693"/>
                  </a:lnTo>
                  <a:lnTo>
                    <a:pt x="5876" y="17132"/>
                  </a:lnTo>
                  <a:lnTo>
                    <a:pt x="8013" y="13756"/>
                  </a:lnTo>
                  <a:lnTo>
                    <a:pt x="9851" y="15727"/>
                  </a:lnTo>
                  <a:lnTo>
                    <a:pt x="9851" y="14010"/>
                  </a:lnTo>
                  <a:lnTo>
                    <a:pt x="10998" y="13912"/>
                  </a:lnTo>
                  <a:lnTo>
                    <a:pt x="11438" y="12644"/>
                  </a:lnTo>
                  <a:lnTo>
                    <a:pt x="12914" y="14146"/>
                  </a:lnTo>
                  <a:lnTo>
                    <a:pt x="14690" y="14127"/>
                  </a:lnTo>
                  <a:lnTo>
                    <a:pt x="15271" y="12098"/>
                  </a:lnTo>
                  <a:lnTo>
                    <a:pt x="18366" y="9502"/>
                  </a:lnTo>
                  <a:lnTo>
                    <a:pt x="19984" y="8820"/>
                  </a:lnTo>
                  <a:lnTo>
                    <a:pt x="19136" y="5932"/>
                  </a:lnTo>
                  <a:lnTo>
                    <a:pt x="15837" y="4351"/>
                  </a:lnTo>
                  <a:lnTo>
                    <a:pt x="15601" y="2029"/>
                  </a:lnTo>
                  <a:lnTo>
                    <a:pt x="14784" y="1971"/>
                  </a:lnTo>
                  <a:lnTo>
                    <a:pt x="14187" y="156"/>
                  </a:lnTo>
                  <a:lnTo>
                    <a:pt x="12773" y="293"/>
                  </a:lnTo>
                  <a:lnTo>
                    <a:pt x="12097" y="1463"/>
                  </a:lnTo>
                  <a:lnTo>
                    <a:pt x="9741" y="0"/>
                  </a:lnTo>
                  <a:lnTo>
                    <a:pt x="9159" y="2420"/>
                  </a:lnTo>
                  <a:lnTo>
                    <a:pt x="10526" y="2576"/>
                  </a:lnTo>
                  <a:lnTo>
                    <a:pt x="11139" y="5639"/>
                  </a:lnTo>
                  <a:lnTo>
                    <a:pt x="6991" y="6263"/>
                  </a:lnTo>
                  <a:lnTo>
                    <a:pt x="4540" y="9112"/>
                  </a:lnTo>
                  <a:lnTo>
                    <a:pt x="4336" y="10263"/>
                  </a:lnTo>
                  <a:lnTo>
                    <a:pt x="2561" y="10361"/>
                  </a:lnTo>
                  <a:lnTo>
                    <a:pt x="2074" y="12566"/>
                  </a:lnTo>
                  <a:lnTo>
                    <a:pt x="2922" y="13444"/>
                  </a:lnTo>
                  <a:lnTo>
                    <a:pt x="2247" y="14205"/>
                  </a:lnTo>
                  <a:lnTo>
                    <a:pt x="440" y="13639"/>
                  </a:lnTo>
                  <a:lnTo>
                    <a:pt x="927" y="15083"/>
                  </a:lnTo>
                  <a:lnTo>
                    <a:pt x="0" y="15200"/>
                  </a:lnTo>
                  <a:lnTo>
                    <a:pt x="204" y="1549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05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9296983" y="3154198"/>
              <a:ext cx="527050" cy="601662"/>
            </a:xfrm>
            <a:custGeom>
              <a:avLst/>
              <a:gdLst>
                <a:gd name="T0" fmla="*/ 24 w 20000"/>
                <a:gd name="T1" fmla="*/ 13157 h 20000"/>
                <a:gd name="T2" fmla="*/ 1398 w 20000"/>
                <a:gd name="T3" fmla="*/ 12608 h 20000"/>
                <a:gd name="T4" fmla="*/ 578 w 20000"/>
                <a:gd name="T5" fmla="*/ 10961 h 20000"/>
                <a:gd name="T6" fmla="*/ 5711 w 20000"/>
                <a:gd name="T7" fmla="*/ 10454 h 20000"/>
                <a:gd name="T8" fmla="*/ 1807 w 20000"/>
                <a:gd name="T9" fmla="*/ 7392 h 20000"/>
                <a:gd name="T10" fmla="*/ 578 w 20000"/>
                <a:gd name="T11" fmla="*/ 4435 h 20000"/>
                <a:gd name="T12" fmla="*/ 4193 w 20000"/>
                <a:gd name="T13" fmla="*/ 0 h 20000"/>
                <a:gd name="T14" fmla="*/ 6675 w 20000"/>
                <a:gd name="T15" fmla="*/ 2809 h 20000"/>
                <a:gd name="T16" fmla="*/ 11373 w 20000"/>
                <a:gd name="T17" fmla="*/ 4520 h 20000"/>
                <a:gd name="T18" fmla="*/ 14458 w 20000"/>
                <a:gd name="T19" fmla="*/ 5132 h 20000"/>
                <a:gd name="T20" fmla="*/ 19181 w 20000"/>
                <a:gd name="T21" fmla="*/ 3611 h 20000"/>
                <a:gd name="T22" fmla="*/ 19976 w 20000"/>
                <a:gd name="T23" fmla="*/ 5660 h 20000"/>
                <a:gd name="T24" fmla="*/ 16217 w 20000"/>
                <a:gd name="T25" fmla="*/ 10454 h 20000"/>
                <a:gd name="T26" fmla="*/ 16867 w 20000"/>
                <a:gd name="T27" fmla="*/ 12524 h 20000"/>
                <a:gd name="T28" fmla="*/ 13205 w 20000"/>
                <a:gd name="T29" fmla="*/ 15164 h 20000"/>
                <a:gd name="T30" fmla="*/ 12867 w 20000"/>
                <a:gd name="T31" fmla="*/ 14572 h 20000"/>
                <a:gd name="T32" fmla="*/ 9880 w 20000"/>
                <a:gd name="T33" fmla="*/ 15861 h 20000"/>
                <a:gd name="T34" fmla="*/ 9880 w 20000"/>
                <a:gd name="T35" fmla="*/ 18184 h 20000"/>
                <a:gd name="T36" fmla="*/ 6386 w 20000"/>
                <a:gd name="T37" fmla="*/ 18585 h 20000"/>
                <a:gd name="T38" fmla="*/ 5904 w 20000"/>
                <a:gd name="T39" fmla="*/ 19979 h 20000"/>
                <a:gd name="T40" fmla="*/ 4867 w 20000"/>
                <a:gd name="T41" fmla="*/ 18860 h 20000"/>
                <a:gd name="T42" fmla="*/ 5422 w 20000"/>
                <a:gd name="T43" fmla="*/ 17297 h 20000"/>
                <a:gd name="T44" fmla="*/ 3373 w 20000"/>
                <a:gd name="T45" fmla="*/ 16705 h 20000"/>
                <a:gd name="T46" fmla="*/ 2313 w 20000"/>
                <a:gd name="T47" fmla="*/ 14234 h 20000"/>
                <a:gd name="T48" fmla="*/ 0 w 20000"/>
                <a:gd name="T49" fmla="*/ 13326 h 20000"/>
                <a:gd name="T50" fmla="*/ 24 w 20000"/>
                <a:gd name="T51" fmla="*/ 13157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4" y="13157"/>
                  </a:moveTo>
                  <a:lnTo>
                    <a:pt x="1398" y="12608"/>
                  </a:lnTo>
                  <a:lnTo>
                    <a:pt x="578" y="10961"/>
                  </a:lnTo>
                  <a:lnTo>
                    <a:pt x="5711" y="10454"/>
                  </a:lnTo>
                  <a:lnTo>
                    <a:pt x="1807" y="7392"/>
                  </a:lnTo>
                  <a:lnTo>
                    <a:pt x="578" y="4435"/>
                  </a:lnTo>
                  <a:lnTo>
                    <a:pt x="4193" y="0"/>
                  </a:lnTo>
                  <a:lnTo>
                    <a:pt x="6675" y="2809"/>
                  </a:lnTo>
                  <a:lnTo>
                    <a:pt x="11373" y="4520"/>
                  </a:lnTo>
                  <a:lnTo>
                    <a:pt x="14458" y="5132"/>
                  </a:lnTo>
                  <a:lnTo>
                    <a:pt x="19181" y="3611"/>
                  </a:lnTo>
                  <a:lnTo>
                    <a:pt x="19976" y="5660"/>
                  </a:lnTo>
                  <a:lnTo>
                    <a:pt x="16217" y="10454"/>
                  </a:lnTo>
                  <a:lnTo>
                    <a:pt x="16867" y="12524"/>
                  </a:lnTo>
                  <a:lnTo>
                    <a:pt x="13205" y="15164"/>
                  </a:lnTo>
                  <a:lnTo>
                    <a:pt x="12867" y="14572"/>
                  </a:lnTo>
                  <a:lnTo>
                    <a:pt x="9880" y="15861"/>
                  </a:lnTo>
                  <a:lnTo>
                    <a:pt x="9880" y="18184"/>
                  </a:lnTo>
                  <a:lnTo>
                    <a:pt x="6386" y="18585"/>
                  </a:lnTo>
                  <a:lnTo>
                    <a:pt x="5904" y="19979"/>
                  </a:lnTo>
                  <a:lnTo>
                    <a:pt x="4867" y="18860"/>
                  </a:lnTo>
                  <a:lnTo>
                    <a:pt x="5422" y="17297"/>
                  </a:lnTo>
                  <a:lnTo>
                    <a:pt x="3373" y="16705"/>
                  </a:lnTo>
                  <a:lnTo>
                    <a:pt x="2313" y="14234"/>
                  </a:lnTo>
                  <a:lnTo>
                    <a:pt x="0" y="13326"/>
                  </a:lnTo>
                  <a:lnTo>
                    <a:pt x="24" y="1315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06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7917445" y="2500148"/>
              <a:ext cx="500063" cy="757237"/>
            </a:xfrm>
            <a:custGeom>
              <a:avLst/>
              <a:gdLst>
                <a:gd name="T0" fmla="*/ 178 w 20000"/>
                <a:gd name="T1" fmla="*/ 12171 h 20000"/>
                <a:gd name="T2" fmla="*/ 2774 w 20000"/>
                <a:gd name="T3" fmla="*/ 16463 h 20000"/>
                <a:gd name="T4" fmla="*/ 4224 w 20000"/>
                <a:gd name="T5" fmla="*/ 17502 h 20000"/>
                <a:gd name="T6" fmla="*/ 3893 w 20000"/>
                <a:gd name="T7" fmla="*/ 19061 h 20000"/>
                <a:gd name="T8" fmla="*/ 5344 w 20000"/>
                <a:gd name="T9" fmla="*/ 18692 h 20000"/>
                <a:gd name="T10" fmla="*/ 8015 w 20000"/>
                <a:gd name="T11" fmla="*/ 19983 h 20000"/>
                <a:gd name="T12" fmla="*/ 9338 w 20000"/>
                <a:gd name="T13" fmla="*/ 18642 h 20000"/>
                <a:gd name="T14" fmla="*/ 10433 w 20000"/>
                <a:gd name="T15" fmla="*/ 18441 h 20000"/>
                <a:gd name="T16" fmla="*/ 11501 w 20000"/>
                <a:gd name="T17" fmla="*/ 19564 h 20000"/>
                <a:gd name="T18" fmla="*/ 12774 w 20000"/>
                <a:gd name="T19" fmla="*/ 18558 h 20000"/>
                <a:gd name="T20" fmla="*/ 15573 w 20000"/>
                <a:gd name="T21" fmla="*/ 19681 h 20000"/>
                <a:gd name="T22" fmla="*/ 15674 w 20000"/>
                <a:gd name="T23" fmla="*/ 19598 h 20000"/>
                <a:gd name="T24" fmla="*/ 15674 w 20000"/>
                <a:gd name="T25" fmla="*/ 18692 h 20000"/>
                <a:gd name="T26" fmla="*/ 15547 w 20000"/>
                <a:gd name="T27" fmla="*/ 18575 h 20000"/>
                <a:gd name="T28" fmla="*/ 15573 w 20000"/>
                <a:gd name="T29" fmla="*/ 18256 h 20000"/>
                <a:gd name="T30" fmla="*/ 16463 w 20000"/>
                <a:gd name="T31" fmla="*/ 14468 h 20000"/>
                <a:gd name="T32" fmla="*/ 18041 w 20000"/>
                <a:gd name="T33" fmla="*/ 12808 h 20000"/>
                <a:gd name="T34" fmla="*/ 17659 w 20000"/>
                <a:gd name="T35" fmla="*/ 10729 h 20000"/>
                <a:gd name="T36" fmla="*/ 19975 w 20000"/>
                <a:gd name="T37" fmla="*/ 7661 h 20000"/>
                <a:gd name="T38" fmla="*/ 18041 w 20000"/>
                <a:gd name="T39" fmla="*/ 1190 h 20000"/>
                <a:gd name="T40" fmla="*/ 17201 w 20000"/>
                <a:gd name="T41" fmla="*/ 0 h 20000"/>
                <a:gd name="T42" fmla="*/ 14453 w 20000"/>
                <a:gd name="T43" fmla="*/ 989 h 20000"/>
                <a:gd name="T44" fmla="*/ 13995 w 20000"/>
                <a:gd name="T45" fmla="*/ 2179 h 20000"/>
                <a:gd name="T46" fmla="*/ 12061 w 20000"/>
                <a:gd name="T47" fmla="*/ 2431 h 20000"/>
                <a:gd name="T48" fmla="*/ 11399 w 20000"/>
                <a:gd name="T49" fmla="*/ 4510 h 20000"/>
                <a:gd name="T50" fmla="*/ 9873 w 20000"/>
                <a:gd name="T51" fmla="*/ 4107 h 20000"/>
                <a:gd name="T52" fmla="*/ 10025 w 20000"/>
                <a:gd name="T53" fmla="*/ 6002 h 20000"/>
                <a:gd name="T54" fmla="*/ 8397 w 20000"/>
                <a:gd name="T55" fmla="*/ 6320 h 20000"/>
                <a:gd name="T56" fmla="*/ 8550 w 20000"/>
                <a:gd name="T57" fmla="*/ 7209 h 20000"/>
                <a:gd name="T58" fmla="*/ 7023 w 20000"/>
                <a:gd name="T59" fmla="*/ 7326 h 20000"/>
                <a:gd name="T60" fmla="*/ 5674 w 20000"/>
                <a:gd name="T61" fmla="*/ 8952 h 20000"/>
                <a:gd name="T62" fmla="*/ 3232 w 20000"/>
                <a:gd name="T63" fmla="*/ 9070 h 20000"/>
                <a:gd name="T64" fmla="*/ 0 w 20000"/>
                <a:gd name="T65" fmla="*/ 11316 h 20000"/>
                <a:gd name="T66" fmla="*/ 0 w 20000"/>
                <a:gd name="T67" fmla="*/ 11953 h 20000"/>
                <a:gd name="T68" fmla="*/ 178 w 20000"/>
                <a:gd name="T69" fmla="*/ 12171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000" h="20000">
                  <a:moveTo>
                    <a:pt x="178" y="12171"/>
                  </a:moveTo>
                  <a:lnTo>
                    <a:pt x="2774" y="16463"/>
                  </a:lnTo>
                  <a:lnTo>
                    <a:pt x="4224" y="17502"/>
                  </a:lnTo>
                  <a:lnTo>
                    <a:pt x="3893" y="19061"/>
                  </a:lnTo>
                  <a:lnTo>
                    <a:pt x="5344" y="18692"/>
                  </a:lnTo>
                  <a:lnTo>
                    <a:pt x="8015" y="19983"/>
                  </a:lnTo>
                  <a:lnTo>
                    <a:pt x="9338" y="18642"/>
                  </a:lnTo>
                  <a:lnTo>
                    <a:pt x="10433" y="18441"/>
                  </a:lnTo>
                  <a:lnTo>
                    <a:pt x="11501" y="19564"/>
                  </a:lnTo>
                  <a:lnTo>
                    <a:pt x="12774" y="18558"/>
                  </a:lnTo>
                  <a:lnTo>
                    <a:pt x="15573" y="19681"/>
                  </a:lnTo>
                  <a:lnTo>
                    <a:pt x="15674" y="19598"/>
                  </a:lnTo>
                  <a:lnTo>
                    <a:pt x="15674" y="18692"/>
                  </a:lnTo>
                  <a:lnTo>
                    <a:pt x="15547" y="18575"/>
                  </a:lnTo>
                  <a:lnTo>
                    <a:pt x="15573" y="18256"/>
                  </a:lnTo>
                  <a:lnTo>
                    <a:pt x="16463" y="14468"/>
                  </a:lnTo>
                  <a:lnTo>
                    <a:pt x="18041" y="12808"/>
                  </a:lnTo>
                  <a:lnTo>
                    <a:pt x="17659" y="10729"/>
                  </a:lnTo>
                  <a:lnTo>
                    <a:pt x="19975" y="7661"/>
                  </a:lnTo>
                  <a:lnTo>
                    <a:pt x="18041" y="1190"/>
                  </a:lnTo>
                  <a:lnTo>
                    <a:pt x="17201" y="0"/>
                  </a:lnTo>
                  <a:lnTo>
                    <a:pt x="14453" y="989"/>
                  </a:lnTo>
                  <a:lnTo>
                    <a:pt x="13995" y="2179"/>
                  </a:lnTo>
                  <a:lnTo>
                    <a:pt x="12061" y="2431"/>
                  </a:lnTo>
                  <a:lnTo>
                    <a:pt x="11399" y="4510"/>
                  </a:lnTo>
                  <a:lnTo>
                    <a:pt x="9873" y="4107"/>
                  </a:lnTo>
                  <a:lnTo>
                    <a:pt x="10025" y="6002"/>
                  </a:lnTo>
                  <a:lnTo>
                    <a:pt x="8397" y="6320"/>
                  </a:lnTo>
                  <a:lnTo>
                    <a:pt x="8550" y="7209"/>
                  </a:lnTo>
                  <a:lnTo>
                    <a:pt x="7023" y="7326"/>
                  </a:lnTo>
                  <a:lnTo>
                    <a:pt x="5674" y="8952"/>
                  </a:lnTo>
                  <a:lnTo>
                    <a:pt x="3232" y="9070"/>
                  </a:lnTo>
                  <a:lnTo>
                    <a:pt x="0" y="11316"/>
                  </a:lnTo>
                  <a:lnTo>
                    <a:pt x="0" y="11953"/>
                  </a:lnTo>
                  <a:lnTo>
                    <a:pt x="178" y="1217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   07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auto">
            <a:xfrm>
              <a:off x="6839533" y="3808248"/>
              <a:ext cx="776287" cy="542925"/>
            </a:xfrm>
            <a:custGeom>
              <a:avLst/>
              <a:gdLst>
                <a:gd name="T0" fmla="*/ 180 w 20000"/>
                <a:gd name="T1" fmla="*/ 4271 h 20000"/>
                <a:gd name="T2" fmla="*/ 524 w 20000"/>
                <a:gd name="T3" fmla="*/ 2824 h 20000"/>
                <a:gd name="T4" fmla="*/ 1637 w 20000"/>
                <a:gd name="T5" fmla="*/ 2730 h 20000"/>
                <a:gd name="T6" fmla="*/ 2160 w 20000"/>
                <a:gd name="T7" fmla="*/ 187 h 20000"/>
                <a:gd name="T8" fmla="*/ 2848 w 20000"/>
                <a:gd name="T9" fmla="*/ 1447 h 20000"/>
                <a:gd name="T10" fmla="*/ 4468 w 20000"/>
                <a:gd name="T11" fmla="*/ 513 h 20000"/>
                <a:gd name="T12" fmla="*/ 6792 w 20000"/>
                <a:gd name="T13" fmla="*/ 1844 h 20000"/>
                <a:gd name="T14" fmla="*/ 7381 w 20000"/>
                <a:gd name="T15" fmla="*/ 0 h 20000"/>
                <a:gd name="T16" fmla="*/ 11358 w 20000"/>
                <a:gd name="T17" fmla="*/ 980 h 20000"/>
                <a:gd name="T18" fmla="*/ 10998 w 20000"/>
                <a:gd name="T19" fmla="*/ 2800 h 20000"/>
                <a:gd name="T20" fmla="*/ 10949 w 20000"/>
                <a:gd name="T21" fmla="*/ 2824 h 20000"/>
                <a:gd name="T22" fmla="*/ 11964 w 20000"/>
                <a:gd name="T23" fmla="*/ 4364 h 20000"/>
                <a:gd name="T24" fmla="*/ 12881 w 20000"/>
                <a:gd name="T25" fmla="*/ 3571 h 20000"/>
                <a:gd name="T26" fmla="*/ 13748 w 20000"/>
                <a:gd name="T27" fmla="*/ 5251 h 20000"/>
                <a:gd name="T28" fmla="*/ 15205 w 20000"/>
                <a:gd name="T29" fmla="*/ 2100 h 20000"/>
                <a:gd name="T30" fmla="*/ 15499 w 20000"/>
                <a:gd name="T31" fmla="*/ 3477 h 20000"/>
                <a:gd name="T32" fmla="*/ 19984 w 20000"/>
                <a:gd name="T33" fmla="*/ 6278 h 20000"/>
                <a:gd name="T34" fmla="*/ 18020 w 20000"/>
                <a:gd name="T35" fmla="*/ 10082 h 20000"/>
                <a:gd name="T36" fmla="*/ 17283 w 20000"/>
                <a:gd name="T37" fmla="*/ 8938 h 20000"/>
                <a:gd name="T38" fmla="*/ 17954 w 20000"/>
                <a:gd name="T39" fmla="*/ 10245 h 20000"/>
                <a:gd name="T40" fmla="*/ 17332 w 20000"/>
                <a:gd name="T41" fmla="*/ 13116 h 20000"/>
                <a:gd name="T42" fmla="*/ 17201 w 20000"/>
                <a:gd name="T43" fmla="*/ 12065 h 20000"/>
                <a:gd name="T44" fmla="*/ 16759 w 20000"/>
                <a:gd name="T45" fmla="*/ 12555 h 20000"/>
                <a:gd name="T46" fmla="*/ 17627 w 20000"/>
                <a:gd name="T47" fmla="*/ 13699 h 20000"/>
                <a:gd name="T48" fmla="*/ 17365 w 20000"/>
                <a:gd name="T49" fmla="*/ 15706 h 20000"/>
                <a:gd name="T50" fmla="*/ 17185 w 20000"/>
                <a:gd name="T51" fmla="*/ 15543 h 20000"/>
                <a:gd name="T52" fmla="*/ 16989 w 20000"/>
                <a:gd name="T53" fmla="*/ 13512 h 20000"/>
                <a:gd name="T54" fmla="*/ 16498 w 20000"/>
                <a:gd name="T55" fmla="*/ 14982 h 20000"/>
                <a:gd name="T56" fmla="*/ 15139 w 20000"/>
                <a:gd name="T57" fmla="*/ 13699 h 20000"/>
                <a:gd name="T58" fmla="*/ 13421 w 20000"/>
                <a:gd name="T59" fmla="*/ 15823 h 20000"/>
                <a:gd name="T60" fmla="*/ 8707 w 20000"/>
                <a:gd name="T61" fmla="*/ 15379 h 20000"/>
                <a:gd name="T62" fmla="*/ 8134 w 20000"/>
                <a:gd name="T63" fmla="*/ 15706 h 20000"/>
                <a:gd name="T64" fmla="*/ 8527 w 20000"/>
                <a:gd name="T65" fmla="*/ 18203 h 20000"/>
                <a:gd name="T66" fmla="*/ 5990 w 20000"/>
                <a:gd name="T67" fmla="*/ 19977 h 20000"/>
                <a:gd name="T68" fmla="*/ 4910 w 20000"/>
                <a:gd name="T69" fmla="*/ 17643 h 20000"/>
                <a:gd name="T70" fmla="*/ 3241 w 20000"/>
                <a:gd name="T71" fmla="*/ 18063 h 20000"/>
                <a:gd name="T72" fmla="*/ 2046 w 20000"/>
                <a:gd name="T73" fmla="*/ 15939 h 20000"/>
                <a:gd name="T74" fmla="*/ 3715 w 20000"/>
                <a:gd name="T75" fmla="*/ 14562 h 20000"/>
                <a:gd name="T76" fmla="*/ 3044 w 20000"/>
                <a:gd name="T77" fmla="*/ 12905 h 20000"/>
                <a:gd name="T78" fmla="*/ 3961 w 20000"/>
                <a:gd name="T79" fmla="*/ 12462 h 20000"/>
                <a:gd name="T80" fmla="*/ 3764 w 20000"/>
                <a:gd name="T81" fmla="*/ 10642 h 20000"/>
                <a:gd name="T82" fmla="*/ 3241 w 20000"/>
                <a:gd name="T83" fmla="*/ 8355 h 20000"/>
                <a:gd name="T84" fmla="*/ 278 w 20000"/>
                <a:gd name="T85" fmla="*/ 6604 h 20000"/>
                <a:gd name="T86" fmla="*/ 0 w 20000"/>
                <a:gd name="T87" fmla="*/ 4457 h 20000"/>
                <a:gd name="T88" fmla="*/ 180 w 20000"/>
                <a:gd name="T89" fmla="*/ 4271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000" h="20000">
                  <a:moveTo>
                    <a:pt x="180" y="4271"/>
                  </a:moveTo>
                  <a:lnTo>
                    <a:pt x="524" y="2824"/>
                  </a:lnTo>
                  <a:lnTo>
                    <a:pt x="1637" y="2730"/>
                  </a:lnTo>
                  <a:lnTo>
                    <a:pt x="2160" y="187"/>
                  </a:lnTo>
                  <a:lnTo>
                    <a:pt x="2848" y="1447"/>
                  </a:lnTo>
                  <a:lnTo>
                    <a:pt x="4468" y="513"/>
                  </a:lnTo>
                  <a:lnTo>
                    <a:pt x="6792" y="1844"/>
                  </a:lnTo>
                  <a:lnTo>
                    <a:pt x="7381" y="0"/>
                  </a:lnTo>
                  <a:lnTo>
                    <a:pt x="11358" y="980"/>
                  </a:lnTo>
                  <a:lnTo>
                    <a:pt x="10998" y="2800"/>
                  </a:lnTo>
                  <a:lnTo>
                    <a:pt x="10949" y="2824"/>
                  </a:lnTo>
                  <a:lnTo>
                    <a:pt x="11964" y="4364"/>
                  </a:lnTo>
                  <a:lnTo>
                    <a:pt x="12881" y="3571"/>
                  </a:lnTo>
                  <a:lnTo>
                    <a:pt x="13748" y="5251"/>
                  </a:lnTo>
                  <a:lnTo>
                    <a:pt x="15205" y="2100"/>
                  </a:lnTo>
                  <a:lnTo>
                    <a:pt x="15499" y="3477"/>
                  </a:lnTo>
                  <a:lnTo>
                    <a:pt x="19984" y="6278"/>
                  </a:lnTo>
                  <a:lnTo>
                    <a:pt x="18020" y="10082"/>
                  </a:lnTo>
                  <a:lnTo>
                    <a:pt x="17283" y="8938"/>
                  </a:lnTo>
                  <a:lnTo>
                    <a:pt x="17954" y="10245"/>
                  </a:lnTo>
                  <a:lnTo>
                    <a:pt x="17332" y="13116"/>
                  </a:lnTo>
                  <a:lnTo>
                    <a:pt x="17201" y="12065"/>
                  </a:lnTo>
                  <a:lnTo>
                    <a:pt x="16759" y="12555"/>
                  </a:lnTo>
                  <a:lnTo>
                    <a:pt x="17627" y="13699"/>
                  </a:lnTo>
                  <a:lnTo>
                    <a:pt x="17365" y="15706"/>
                  </a:lnTo>
                  <a:lnTo>
                    <a:pt x="17185" y="15543"/>
                  </a:lnTo>
                  <a:lnTo>
                    <a:pt x="16989" y="13512"/>
                  </a:lnTo>
                  <a:lnTo>
                    <a:pt x="16498" y="14982"/>
                  </a:lnTo>
                  <a:lnTo>
                    <a:pt x="15139" y="13699"/>
                  </a:lnTo>
                  <a:lnTo>
                    <a:pt x="13421" y="15823"/>
                  </a:lnTo>
                  <a:lnTo>
                    <a:pt x="8707" y="15379"/>
                  </a:lnTo>
                  <a:lnTo>
                    <a:pt x="8134" y="15706"/>
                  </a:lnTo>
                  <a:lnTo>
                    <a:pt x="8527" y="18203"/>
                  </a:lnTo>
                  <a:lnTo>
                    <a:pt x="5990" y="19977"/>
                  </a:lnTo>
                  <a:lnTo>
                    <a:pt x="4910" y="17643"/>
                  </a:lnTo>
                  <a:lnTo>
                    <a:pt x="3241" y="18063"/>
                  </a:lnTo>
                  <a:lnTo>
                    <a:pt x="2046" y="15939"/>
                  </a:lnTo>
                  <a:lnTo>
                    <a:pt x="3715" y="14562"/>
                  </a:lnTo>
                  <a:lnTo>
                    <a:pt x="3044" y="12905"/>
                  </a:lnTo>
                  <a:lnTo>
                    <a:pt x="3961" y="12462"/>
                  </a:lnTo>
                  <a:lnTo>
                    <a:pt x="3764" y="10642"/>
                  </a:lnTo>
                  <a:lnTo>
                    <a:pt x="3241" y="8355"/>
                  </a:lnTo>
                  <a:lnTo>
                    <a:pt x="278" y="6604"/>
                  </a:lnTo>
                  <a:lnTo>
                    <a:pt x="0" y="4457"/>
                  </a:lnTo>
                  <a:lnTo>
                    <a:pt x="180" y="427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11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8306383" y="2512848"/>
              <a:ext cx="561975" cy="835025"/>
            </a:xfrm>
            <a:custGeom>
              <a:avLst/>
              <a:gdLst>
                <a:gd name="T0" fmla="*/ 23 w 20000"/>
                <a:gd name="T1" fmla="*/ 16271 h 20000"/>
                <a:gd name="T2" fmla="*/ 814 w 20000"/>
                <a:gd name="T3" fmla="*/ 12831 h 20000"/>
                <a:gd name="T4" fmla="*/ 2215 w 20000"/>
                <a:gd name="T5" fmla="*/ 11324 h 20000"/>
                <a:gd name="T6" fmla="*/ 1876 w 20000"/>
                <a:gd name="T7" fmla="*/ 9437 h 20000"/>
                <a:gd name="T8" fmla="*/ 3932 w 20000"/>
                <a:gd name="T9" fmla="*/ 6651 h 20000"/>
                <a:gd name="T10" fmla="*/ 2215 w 20000"/>
                <a:gd name="T11" fmla="*/ 776 h 20000"/>
                <a:gd name="T12" fmla="*/ 5808 w 20000"/>
                <a:gd name="T13" fmla="*/ 0 h 20000"/>
                <a:gd name="T14" fmla="*/ 6960 w 20000"/>
                <a:gd name="T15" fmla="*/ 959 h 20000"/>
                <a:gd name="T16" fmla="*/ 8000 w 20000"/>
                <a:gd name="T17" fmla="*/ 731 h 20000"/>
                <a:gd name="T18" fmla="*/ 7751 w 20000"/>
                <a:gd name="T19" fmla="*/ 1537 h 20000"/>
                <a:gd name="T20" fmla="*/ 9107 w 20000"/>
                <a:gd name="T21" fmla="*/ 2009 h 20000"/>
                <a:gd name="T22" fmla="*/ 8045 w 20000"/>
                <a:gd name="T23" fmla="*/ 4353 h 20000"/>
                <a:gd name="T24" fmla="*/ 12429 w 20000"/>
                <a:gd name="T25" fmla="*/ 4932 h 20000"/>
                <a:gd name="T26" fmla="*/ 14215 w 20000"/>
                <a:gd name="T27" fmla="*/ 4155 h 20000"/>
                <a:gd name="T28" fmla="*/ 13853 w 20000"/>
                <a:gd name="T29" fmla="*/ 8767 h 20000"/>
                <a:gd name="T30" fmla="*/ 19977 w 20000"/>
                <a:gd name="T31" fmla="*/ 10198 h 20000"/>
                <a:gd name="T32" fmla="*/ 19661 w 20000"/>
                <a:gd name="T33" fmla="*/ 11096 h 20000"/>
                <a:gd name="T34" fmla="*/ 17107 w 20000"/>
                <a:gd name="T35" fmla="*/ 11172 h 20000"/>
                <a:gd name="T36" fmla="*/ 16407 w 20000"/>
                <a:gd name="T37" fmla="*/ 12892 h 20000"/>
                <a:gd name="T38" fmla="*/ 17627 w 20000"/>
                <a:gd name="T39" fmla="*/ 13577 h 20000"/>
                <a:gd name="T40" fmla="*/ 16655 w 20000"/>
                <a:gd name="T41" fmla="*/ 14170 h 20000"/>
                <a:gd name="T42" fmla="*/ 14079 w 20000"/>
                <a:gd name="T43" fmla="*/ 13729 h 20000"/>
                <a:gd name="T44" fmla="*/ 14780 w 20000"/>
                <a:gd name="T45" fmla="*/ 14855 h 20000"/>
                <a:gd name="T46" fmla="*/ 13424 w 20000"/>
                <a:gd name="T47" fmla="*/ 14947 h 20000"/>
                <a:gd name="T48" fmla="*/ 13740 w 20000"/>
                <a:gd name="T49" fmla="*/ 15175 h 20000"/>
                <a:gd name="T50" fmla="*/ 14870 w 20000"/>
                <a:gd name="T51" fmla="*/ 16301 h 20000"/>
                <a:gd name="T52" fmla="*/ 17107 w 20000"/>
                <a:gd name="T53" fmla="*/ 16317 h 20000"/>
                <a:gd name="T54" fmla="*/ 18215 w 20000"/>
                <a:gd name="T55" fmla="*/ 18676 h 20000"/>
                <a:gd name="T56" fmla="*/ 18215 w 20000"/>
                <a:gd name="T57" fmla="*/ 19361 h 20000"/>
                <a:gd name="T58" fmla="*/ 16452 w 20000"/>
                <a:gd name="T59" fmla="*/ 18737 h 20000"/>
                <a:gd name="T60" fmla="*/ 15051 w 20000"/>
                <a:gd name="T61" fmla="*/ 19985 h 20000"/>
                <a:gd name="T62" fmla="*/ 12542 w 20000"/>
                <a:gd name="T63" fmla="*/ 18387 h 20000"/>
                <a:gd name="T64" fmla="*/ 9153 w 20000"/>
                <a:gd name="T65" fmla="*/ 18295 h 20000"/>
                <a:gd name="T66" fmla="*/ 9107 w 20000"/>
                <a:gd name="T67" fmla="*/ 16834 h 20000"/>
                <a:gd name="T68" fmla="*/ 3164 w 20000"/>
                <a:gd name="T69" fmla="*/ 18326 h 20000"/>
                <a:gd name="T70" fmla="*/ 2802 w 20000"/>
                <a:gd name="T71" fmla="*/ 17093 h 20000"/>
                <a:gd name="T72" fmla="*/ 113 w 20000"/>
                <a:gd name="T73" fmla="*/ 16667 h 20000"/>
                <a:gd name="T74" fmla="*/ 0 w 20000"/>
                <a:gd name="T75" fmla="*/ 16560 h 20000"/>
                <a:gd name="T76" fmla="*/ 23 w 20000"/>
                <a:gd name="T77" fmla="*/ 16271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000" h="20000">
                  <a:moveTo>
                    <a:pt x="23" y="16271"/>
                  </a:moveTo>
                  <a:lnTo>
                    <a:pt x="814" y="12831"/>
                  </a:lnTo>
                  <a:lnTo>
                    <a:pt x="2215" y="11324"/>
                  </a:lnTo>
                  <a:lnTo>
                    <a:pt x="1876" y="9437"/>
                  </a:lnTo>
                  <a:lnTo>
                    <a:pt x="3932" y="6651"/>
                  </a:lnTo>
                  <a:lnTo>
                    <a:pt x="2215" y="776"/>
                  </a:lnTo>
                  <a:lnTo>
                    <a:pt x="5808" y="0"/>
                  </a:lnTo>
                  <a:lnTo>
                    <a:pt x="6960" y="959"/>
                  </a:lnTo>
                  <a:lnTo>
                    <a:pt x="8000" y="731"/>
                  </a:lnTo>
                  <a:lnTo>
                    <a:pt x="7751" y="1537"/>
                  </a:lnTo>
                  <a:lnTo>
                    <a:pt x="9107" y="2009"/>
                  </a:lnTo>
                  <a:lnTo>
                    <a:pt x="8045" y="4353"/>
                  </a:lnTo>
                  <a:lnTo>
                    <a:pt x="12429" y="4932"/>
                  </a:lnTo>
                  <a:lnTo>
                    <a:pt x="14215" y="4155"/>
                  </a:lnTo>
                  <a:lnTo>
                    <a:pt x="13853" y="8767"/>
                  </a:lnTo>
                  <a:lnTo>
                    <a:pt x="19977" y="10198"/>
                  </a:lnTo>
                  <a:lnTo>
                    <a:pt x="19661" y="11096"/>
                  </a:lnTo>
                  <a:lnTo>
                    <a:pt x="17107" y="11172"/>
                  </a:lnTo>
                  <a:lnTo>
                    <a:pt x="16407" y="12892"/>
                  </a:lnTo>
                  <a:lnTo>
                    <a:pt x="17627" y="13577"/>
                  </a:lnTo>
                  <a:lnTo>
                    <a:pt x="16655" y="14170"/>
                  </a:lnTo>
                  <a:lnTo>
                    <a:pt x="14079" y="13729"/>
                  </a:lnTo>
                  <a:lnTo>
                    <a:pt x="14780" y="14855"/>
                  </a:lnTo>
                  <a:lnTo>
                    <a:pt x="13424" y="14947"/>
                  </a:lnTo>
                  <a:lnTo>
                    <a:pt x="13740" y="15175"/>
                  </a:lnTo>
                  <a:lnTo>
                    <a:pt x="14870" y="16301"/>
                  </a:lnTo>
                  <a:lnTo>
                    <a:pt x="17107" y="16317"/>
                  </a:lnTo>
                  <a:lnTo>
                    <a:pt x="18215" y="18676"/>
                  </a:lnTo>
                  <a:lnTo>
                    <a:pt x="18215" y="19361"/>
                  </a:lnTo>
                  <a:lnTo>
                    <a:pt x="16452" y="18737"/>
                  </a:lnTo>
                  <a:lnTo>
                    <a:pt x="15051" y="19985"/>
                  </a:lnTo>
                  <a:lnTo>
                    <a:pt x="12542" y="18387"/>
                  </a:lnTo>
                  <a:lnTo>
                    <a:pt x="9153" y="18295"/>
                  </a:lnTo>
                  <a:lnTo>
                    <a:pt x="9107" y="16834"/>
                  </a:lnTo>
                  <a:lnTo>
                    <a:pt x="3164" y="18326"/>
                  </a:lnTo>
                  <a:lnTo>
                    <a:pt x="2802" y="17093"/>
                  </a:lnTo>
                  <a:lnTo>
                    <a:pt x="113" y="16667"/>
                  </a:lnTo>
                  <a:lnTo>
                    <a:pt x="0" y="16560"/>
                  </a:lnTo>
                  <a:lnTo>
                    <a:pt x="23" y="1627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26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7625345" y="3124035"/>
              <a:ext cx="782638" cy="684213"/>
            </a:xfrm>
            <a:custGeom>
              <a:avLst/>
              <a:gdLst>
                <a:gd name="T0" fmla="*/ 130 w 20000"/>
                <a:gd name="T1" fmla="*/ 7285 h 20000"/>
                <a:gd name="T2" fmla="*/ 1381 w 20000"/>
                <a:gd name="T3" fmla="*/ 5802 h 20000"/>
                <a:gd name="T4" fmla="*/ 3542 w 20000"/>
                <a:gd name="T5" fmla="*/ 6914 h 20000"/>
                <a:gd name="T6" fmla="*/ 4614 w 20000"/>
                <a:gd name="T7" fmla="*/ 6803 h 20000"/>
                <a:gd name="T8" fmla="*/ 5167 w 20000"/>
                <a:gd name="T9" fmla="*/ 5487 h 20000"/>
                <a:gd name="T10" fmla="*/ 6726 w 20000"/>
                <a:gd name="T11" fmla="*/ 6636 h 20000"/>
                <a:gd name="T12" fmla="*/ 8903 w 20000"/>
                <a:gd name="T13" fmla="*/ 5857 h 20000"/>
                <a:gd name="T14" fmla="*/ 8611 w 20000"/>
                <a:gd name="T15" fmla="*/ 2465 h 20000"/>
                <a:gd name="T16" fmla="*/ 7831 w 20000"/>
                <a:gd name="T17" fmla="*/ 1501 h 20000"/>
                <a:gd name="T18" fmla="*/ 9245 w 20000"/>
                <a:gd name="T19" fmla="*/ 0 h 20000"/>
                <a:gd name="T20" fmla="*/ 10171 w 20000"/>
                <a:gd name="T21" fmla="*/ 1149 h 20000"/>
                <a:gd name="T22" fmla="*/ 9959 w 20000"/>
                <a:gd name="T23" fmla="*/ 2873 h 20000"/>
                <a:gd name="T24" fmla="*/ 10885 w 20000"/>
                <a:gd name="T25" fmla="*/ 2465 h 20000"/>
                <a:gd name="T26" fmla="*/ 12591 w 20000"/>
                <a:gd name="T27" fmla="*/ 3892 h 20000"/>
                <a:gd name="T28" fmla="*/ 13436 w 20000"/>
                <a:gd name="T29" fmla="*/ 2428 h 20000"/>
                <a:gd name="T30" fmla="*/ 14135 w 20000"/>
                <a:gd name="T31" fmla="*/ 2187 h 20000"/>
                <a:gd name="T32" fmla="*/ 14817 w 20000"/>
                <a:gd name="T33" fmla="*/ 3448 h 20000"/>
                <a:gd name="T34" fmla="*/ 15630 w 20000"/>
                <a:gd name="T35" fmla="*/ 2317 h 20000"/>
                <a:gd name="T36" fmla="*/ 17417 w 20000"/>
                <a:gd name="T37" fmla="*/ 3559 h 20000"/>
                <a:gd name="T38" fmla="*/ 18424 w 20000"/>
                <a:gd name="T39" fmla="*/ 5264 h 20000"/>
                <a:gd name="T40" fmla="*/ 18213 w 20000"/>
                <a:gd name="T41" fmla="*/ 6877 h 20000"/>
                <a:gd name="T42" fmla="*/ 19984 w 20000"/>
                <a:gd name="T43" fmla="*/ 8730 h 20000"/>
                <a:gd name="T44" fmla="*/ 18749 w 20000"/>
                <a:gd name="T45" fmla="*/ 10602 h 20000"/>
                <a:gd name="T46" fmla="*/ 17530 w 20000"/>
                <a:gd name="T47" fmla="*/ 11715 h 20000"/>
                <a:gd name="T48" fmla="*/ 17352 w 20000"/>
                <a:gd name="T49" fmla="*/ 15310 h 20000"/>
                <a:gd name="T50" fmla="*/ 15565 w 20000"/>
                <a:gd name="T51" fmla="*/ 15162 h 20000"/>
                <a:gd name="T52" fmla="*/ 14817 w 20000"/>
                <a:gd name="T53" fmla="*/ 16664 h 20000"/>
                <a:gd name="T54" fmla="*/ 15337 w 20000"/>
                <a:gd name="T55" fmla="*/ 17201 h 20000"/>
                <a:gd name="T56" fmla="*/ 12413 w 20000"/>
                <a:gd name="T57" fmla="*/ 19333 h 20000"/>
                <a:gd name="T58" fmla="*/ 12348 w 20000"/>
                <a:gd name="T59" fmla="*/ 19981 h 20000"/>
                <a:gd name="T60" fmla="*/ 11064 w 20000"/>
                <a:gd name="T61" fmla="*/ 19407 h 20000"/>
                <a:gd name="T62" fmla="*/ 10690 w 20000"/>
                <a:gd name="T63" fmla="*/ 18072 h 20000"/>
                <a:gd name="T64" fmla="*/ 10561 w 20000"/>
                <a:gd name="T65" fmla="*/ 17572 h 20000"/>
                <a:gd name="T66" fmla="*/ 10593 w 20000"/>
                <a:gd name="T67" fmla="*/ 17405 h 20000"/>
                <a:gd name="T68" fmla="*/ 11909 w 20000"/>
                <a:gd name="T69" fmla="*/ 16256 h 20000"/>
                <a:gd name="T70" fmla="*/ 11259 w 20000"/>
                <a:gd name="T71" fmla="*/ 14532 h 20000"/>
                <a:gd name="T72" fmla="*/ 8806 w 20000"/>
                <a:gd name="T73" fmla="*/ 13068 h 20000"/>
                <a:gd name="T74" fmla="*/ 8286 w 20000"/>
                <a:gd name="T75" fmla="*/ 11566 h 20000"/>
                <a:gd name="T76" fmla="*/ 6759 w 20000"/>
                <a:gd name="T77" fmla="*/ 11418 h 20000"/>
                <a:gd name="T78" fmla="*/ 6629 w 20000"/>
                <a:gd name="T79" fmla="*/ 9898 h 20000"/>
                <a:gd name="T80" fmla="*/ 5329 w 20000"/>
                <a:gd name="T81" fmla="*/ 10158 h 20000"/>
                <a:gd name="T82" fmla="*/ 3981 w 20000"/>
                <a:gd name="T83" fmla="*/ 12289 h 20000"/>
                <a:gd name="T84" fmla="*/ 1202 w 20000"/>
                <a:gd name="T85" fmla="*/ 10918 h 20000"/>
                <a:gd name="T86" fmla="*/ 2340 w 20000"/>
                <a:gd name="T87" fmla="*/ 8823 h 20000"/>
                <a:gd name="T88" fmla="*/ 0 w 20000"/>
                <a:gd name="T89" fmla="*/ 7414 h 20000"/>
                <a:gd name="T90" fmla="*/ 130 w 20000"/>
                <a:gd name="T91" fmla="*/ 728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000" h="20000">
                  <a:moveTo>
                    <a:pt x="130" y="7285"/>
                  </a:moveTo>
                  <a:lnTo>
                    <a:pt x="1381" y="5802"/>
                  </a:lnTo>
                  <a:lnTo>
                    <a:pt x="3542" y="6914"/>
                  </a:lnTo>
                  <a:lnTo>
                    <a:pt x="4614" y="6803"/>
                  </a:lnTo>
                  <a:lnTo>
                    <a:pt x="5167" y="5487"/>
                  </a:lnTo>
                  <a:lnTo>
                    <a:pt x="6726" y="6636"/>
                  </a:lnTo>
                  <a:lnTo>
                    <a:pt x="8903" y="5857"/>
                  </a:lnTo>
                  <a:lnTo>
                    <a:pt x="8611" y="2465"/>
                  </a:lnTo>
                  <a:lnTo>
                    <a:pt x="7831" y="1501"/>
                  </a:lnTo>
                  <a:lnTo>
                    <a:pt x="9245" y="0"/>
                  </a:lnTo>
                  <a:lnTo>
                    <a:pt x="10171" y="1149"/>
                  </a:lnTo>
                  <a:lnTo>
                    <a:pt x="9959" y="2873"/>
                  </a:lnTo>
                  <a:lnTo>
                    <a:pt x="10885" y="2465"/>
                  </a:lnTo>
                  <a:lnTo>
                    <a:pt x="12591" y="3892"/>
                  </a:lnTo>
                  <a:lnTo>
                    <a:pt x="13436" y="2428"/>
                  </a:lnTo>
                  <a:lnTo>
                    <a:pt x="14135" y="2187"/>
                  </a:lnTo>
                  <a:lnTo>
                    <a:pt x="14817" y="3448"/>
                  </a:lnTo>
                  <a:lnTo>
                    <a:pt x="15630" y="2317"/>
                  </a:lnTo>
                  <a:lnTo>
                    <a:pt x="17417" y="3559"/>
                  </a:lnTo>
                  <a:lnTo>
                    <a:pt x="18424" y="5264"/>
                  </a:lnTo>
                  <a:lnTo>
                    <a:pt x="18213" y="6877"/>
                  </a:lnTo>
                  <a:lnTo>
                    <a:pt x="19984" y="8730"/>
                  </a:lnTo>
                  <a:lnTo>
                    <a:pt x="18749" y="10602"/>
                  </a:lnTo>
                  <a:lnTo>
                    <a:pt x="17530" y="11715"/>
                  </a:lnTo>
                  <a:lnTo>
                    <a:pt x="17352" y="15310"/>
                  </a:lnTo>
                  <a:lnTo>
                    <a:pt x="15565" y="15162"/>
                  </a:lnTo>
                  <a:lnTo>
                    <a:pt x="14817" y="16664"/>
                  </a:lnTo>
                  <a:lnTo>
                    <a:pt x="15337" y="17201"/>
                  </a:lnTo>
                  <a:lnTo>
                    <a:pt x="12413" y="19333"/>
                  </a:lnTo>
                  <a:lnTo>
                    <a:pt x="12348" y="19981"/>
                  </a:lnTo>
                  <a:lnTo>
                    <a:pt x="11064" y="19407"/>
                  </a:lnTo>
                  <a:lnTo>
                    <a:pt x="10690" y="18072"/>
                  </a:lnTo>
                  <a:lnTo>
                    <a:pt x="10561" y="17572"/>
                  </a:lnTo>
                  <a:lnTo>
                    <a:pt x="10593" y="17405"/>
                  </a:lnTo>
                  <a:lnTo>
                    <a:pt x="11909" y="16256"/>
                  </a:lnTo>
                  <a:lnTo>
                    <a:pt x="11259" y="14532"/>
                  </a:lnTo>
                  <a:lnTo>
                    <a:pt x="8806" y="13068"/>
                  </a:lnTo>
                  <a:lnTo>
                    <a:pt x="8286" y="11566"/>
                  </a:lnTo>
                  <a:lnTo>
                    <a:pt x="6759" y="11418"/>
                  </a:lnTo>
                  <a:lnTo>
                    <a:pt x="6629" y="9898"/>
                  </a:lnTo>
                  <a:lnTo>
                    <a:pt x="5329" y="10158"/>
                  </a:lnTo>
                  <a:lnTo>
                    <a:pt x="3981" y="12289"/>
                  </a:lnTo>
                  <a:lnTo>
                    <a:pt x="1202" y="10918"/>
                  </a:lnTo>
                  <a:lnTo>
                    <a:pt x="2340" y="8823"/>
                  </a:lnTo>
                  <a:lnTo>
                    <a:pt x="0" y="7414"/>
                  </a:lnTo>
                  <a:lnTo>
                    <a:pt x="130" y="728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       30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30" name="Freeform 21"/>
            <p:cNvSpPr>
              <a:spLocks/>
            </p:cNvSpPr>
            <p:nvPr/>
          </p:nvSpPr>
          <p:spPr bwMode="auto">
            <a:xfrm>
              <a:off x="7264983" y="3462173"/>
              <a:ext cx="827087" cy="517525"/>
            </a:xfrm>
            <a:custGeom>
              <a:avLst/>
              <a:gdLst>
                <a:gd name="T0" fmla="*/ 46 w 20000"/>
                <a:gd name="T1" fmla="*/ 16285 h 20000"/>
                <a:gd name="T2" fmla="*/ 399 w 20000"/>
                <a:gd name="T3" fmla="*/ 14367 h 20000"/>
                <a:gd name="T4" fmla="*/ 1626 w 20000"/>
                <a:gd name="T5" fmla="*/ 13137 h 20000"/>
                <a:gd name="T6" fmla="*/ 997 w 20000"/>
                <a:gd name="T7" fmla="*/ 10554 h 20000"/>
                <a:gd name="T8" fmla="*/ 1365 w 20000"/>
                <a:gd name="T9" fmla="*/ 8143 h 20000"/>
                <a:gd name="T10" fmla="*/ 2607 w 20000"/>
                <a:gd name="T11" fmla="*/ 9299 h 20000"/>
                <a:gd name="T12" fmla="*/ 4831 w 20000"/>
                <a:gd name="T13" fmla="*/ 7183 h 20000"/>
                <a:gd name="T14" fmla="*/ 6273 w 20000"/>
                <a:gd name="T15" fmla="*/ 7183 h 20000"/>
                <a:gd name="T16" fmla="*/ 6380 w 20000"/>
                <a:gd name="T17" fmla="*/ 3444 h 20000"/>
                <a:gd name="T18" fmla="*/ 8252 w 20000"/>
                <a:gd name="T19" fmla="*/ 3936 h 20000"/>
                <a:gd name="T20" fmla="*/ 8727 w 20000"/>
                <a:gd name="T21" fmla="*/ 1943 h 20000"/>
                <a:gd name="T22" fmla="*/ 9862 w 20000"/>
                <a:gd name="T23" fmla="*/ 1353 h 20000"/>
                <a:gd name="T24" fmla="*/ 12485 w 20000"/>
                <a:gd name="T25" fmla="*/ 3173 h 20000"/>
                <a:gd name="T26" fmla="*/ 13773 w 20000"/>
                <a:gd name="T27" fmla="*/ 320 h 20000"/>
                <a:gd name="T28" fmla="*/ 14985 w 20000"/>
                <a:gd name="T29" fmla="*/ 0 h 20000"/>
                <a:gd name="T30" fmla="*/ 15107 w 20000"/>
                <a:gd name="T31" fmla="*/ 2017 h 20000"/>
                <a:gd name="T32" fmla="*/ 16549 w 20000"/>
                <a:gd name="T33" fmla="*/ 2214 h 20000"/>
                <a:gd name="T34" fmla="*/ 17055 w 20000"/>
                <a:gd name="T35" fmla="*/ 4207 h 20000"/>
                <a:gd name="T36" fmla="*/ 19356 w 20000"/>
                <a:gd name="T37" fmla="*/ 6150 h 20000"/>
                <a:gd name="T38" fmla="*/ 19985 w 20000"/>
                <a:gd name="T39" fmla="*/ 8438 h 20000"/>
                <a:gd name="T40" fmla="*/ 18742 w 20000"/>
                <a:gd name="T41" fmla="*/ 9963 h 20000"/>
                <a:gd name="T42" fmla="*/ 18696 w 20000"/>
                <a:gd name="T43" fmla="*/ 10209 h 20000"/>
                <a:gd name="T44" fmla="*/ 18819 w 20000"/>
                <a:gd name="T45" fmla="*/ 10849 h 20000"/>
                <a:gd name="T46" fmla="*/ 16488 w 20000"/>
                <a:gd name="T47" fmla="*/ 11882 h 20000"/>
                <a:gd name="T48" fmla="*/ 11702 w 20000"/>
                <a:gd name="T49" fmla="*/ 18549 h 20000"/>
                <a:gd name="T50" fmla="*/ 10706 w 20000"/>
                <a:gd name="T51" fmla="*/ 18007 h 20000"/>
                <a:gd name="T52" fmla="*/ 8466 w 20000"/>
                <a:gd name="T53" fmla="*/ 19975 h 20000"/>
                <a:gd name="T54" fmla="*/ 4279 w 20000"/>
                <a:gd name="T55" fmla="*/ 17023 h 20000"/>
                <a:gd name="T56" fmla="*/ 3988 w 20000"/>
                <a:gd name="T57" fmla="*/ 15572 h 20000"/>
                <a:gd name="T58" fmla="*/ 2623 w 20000"/>
                <a:gd name="T59" fmla="*/ 18868 h 20000"/>
                <a:gd name="T60" fmla="*/ 1810 w 20000"/>
                <a:gd name="T61" fmla="*/ 17122 h 20000"/>
                <a:gd name="T62" fmla="*/ 951 w 20000"/>
                <a:gd name="T63" fmla="*/ 17958 h 20000"/>
                <a:gd name="T64" fmla="*/ 0 w 20000"/>
                <a:gd name="T65" fmla="*/ 16335 h 20000"/>
                <a:gd name="T66" fmla="*/ 46 w 20000"/>
                <a:gd name="T67" fmla="*/ 1628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0" h="20000">
                  <a:moveTo>
                    <a:pt x="46" y="16285"/>
                  </a:moveTo>
                  <a:lnTo>
                    <a:pt x="399" y="14367"/>
                  </a:lnTo>
                  <a:lnTo>
                    <a:pt x="1626" y="13137"/>
                  </a:lnTo>
                  <a:lnTo>
                    <a:pt x="997" y="10554"/>
                  </a:lnTo>
                  <a:lnTo>
                    <a:pt x="1365" y="8143"/>
                  </a:lnTo>
                  <a:lnTo>
                    <a:pt x="2607" y="9299"/>
                  </a:lnTo>
                  <a:lnTo>
                    <a:pt x="4831" y="7183"/>
                  </a:lnTo>
                  <a:lnTo>
                    <a:pt x="6273" y="7183"/>
                  </a:lnTo>
                  <a:lnTo>
                    <a:pt x="6380" y="3444"/>
                  </a:lnTo>
                  <a:lnTo>
                    <a:pt x="8252" y="3936"/>
                  </a:lnTo>
                  <a:lnTo>
                    <a:pt x="8727" y="1943"/>
                  </a:lnTo>
                  <a:lnTo>
                    <a:pt x="9862" y="1353"/>
                  </a:lnTo>
                  <a:lnTo>
                    <a:pt x="12485" y="3173"/>
                  </a:lnTo>
                  <a:lnTo>
                    <a:pt x="13773" y="320"/>
                  </a:lnTo>
                  <a:lnTo>
                    <a:pt x="14985" y="0"/>
                  </a:lnTo>
                  <a:lnTo>
                    <a:pt x="15107" y="2017"/>
                  </a:lnTo>
                  <a:lnTo>
                    <a:pt x="16549" y="2214"/>
                  </a:lnTo>
                  <a:lnTo>
                    <a:pt x="17055" y="4207"/>
                  </a:lnTo>
                  <a:lnTo>
                    <a:pt x="19356" y="6150"/>
                  </a:lnTo>
                  <a:lnTo>
                    <a:pt x="19985" y="8438"/>
                  </a:lnTo>
                  <a:lnTo>
                    <a:pt x="18742" y="9963"/>
                  </a:lnTo>
                  <a:lnTo>
                    <a:pt x="18696" y="10209"/>
                  </a:lnTo>
                  <a:lnTo>
                    <a:pt x="18819" y="10849"/>
                  </a:lnTo>
                  <a:lnTo>
                    <a:pt x="16488" y="11882"/>
                  </a:lnTo>
                  <a:lnTo>
                    <a:pt x="11702" y="18549"/>
                  </a:lnTo>
                  <a:lnTo>
                    <a:pt x="10706" y="18007"/>
                  </a:lnTo>
                  <a:lnTo>
                    <a:pt x="8466" y="19975"/>
                  </a:lnTo>
                  <a:lnTo>
                    <a:pt x="4279" y="17023"/>
                  </a:lnTo>
                  <a:lnTo>
                    <a:pt x="3988" y="15572"/>
                  </a:lnTo>
                  <a:lnTo>
                    <a:pt x="2623" y="18868"/>
                  </a:lnTo>
                  <a:lnTo>
                    <a:pt x="1810" y="17122"/>
                  </a:lnTo>
                  <a:lnTo>
                    <a:pt x="951" y="17958"/>
                  </a:lnTo>
                  <a:lnTo>
                    <a:pt x="0" y="16335"/>
                  </a:lnTo>
                  <a:lnTo>
                    <a:pt x="46" y="1628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34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8817558" y="3549485"/>
              <a:ext cx="636587" cy="531813"/>
            </a:xfrm>
            <a:custGeom>
              <a:avLst/>
              <a:gdLst>
                <a:gd name="T0" fmla="*/ 20 w 20000"/>
                <a:gd name="T1" fmla="*/ 6412 h 20000"/>
                <a:gd name="T2" fmla="*/ 1019 w 20000"/>
                <a:gd name="T3" fmla="*/ 6794 h 20000"/>
                <a:gd name="T4" fmla="*/ 679 w 20000"/>
                <a:gd name="T5" fmla="*/ 8534 h 20000"/>
                <a:gd name="T6" fmla="*/ 2118 w 20000"/>
                <a:gd name="T7" fmla="*/ 10131 h 20000"/>
                <a:gd name="T8" fmla="*/ 460 w 20000"/>
                <a:gd name="T9" fmla="*/ 10679 h 20000"/>
                <a:gd name="T10" fmla="*/ 460 w 20000"/>
                <a:gd name="T11" fmla="*/ 12729 h 20000"/>
                <a:gd name="T12" fmla="*/ 1818 w 20000"/>
                <a:gd name="T13" fmla="*/ 14041 h 20000"/>
                <a:gd name="T14" fmla="*/ 460 w 20000"/>
                <a:gd name="T15" fmla="*/ 16281 h 20000"/>
                <a:gd name="T16" fmla="*/ 2617 w 20000"/>
                <a:gd name="T17" fmla="*/ 17950 h 20000"/>
                <a:gd name="T18" fmla="*/ 2957 w 20000"/>
                <a:gd name="T19" fmla="*/ 19476 h 20000"/>
                <a:gd name="T20" fmla="*/ 4895 w 20000"/>
                <a:gd name="T21" fmla="*/ 18999 h 20000"/>
                <a:gd name="T22" fmla="*/ 4376 w 20000"/>
                <a:gd name="T23" fmla="*/ 17759 h 20000"/>
                <a:gd name="T24" fmla="*/ 7692 w 20000"/>
                <a:gd name="T25" fmla="*/ 18665 h 20000"/>
                <a:gd name="T26" fmla="*/ 7293 w 20000"/>
                <a:gd name="T27" fmla="*/ 19976 h 20000"/>
                <a:gd name="T28" fmla="*/ 8072 w 20000"/>
                <a:gd name="T29" fmla="*/ 19928 h 20000"/>
                <a:gd name="T30" fmla="*/ 8811 w 20000"/>
                <a:gd name="T31" fmla="*/ 17664 h 20000"/>
                <a:gd name="T32" fmla="*/ 11369 w 20000"/>
                <a:gd name="T33" fmla="*/ 18331 h 20000"/>
                <a:gd name="T34" fmla="*/ 11508 w 20000"/>
                <a:gd name="T35" fmla="*/ 16949 h 20000"/>
                <a:gd name="T36" fmla="*/ 15804 w 20000"/>
                <a:gd name="T37" fmla="*/ 15805 h 20000"/>
                <a:gd name="T38" fmla="*/ 16523 w 20000"/>
                <a:gd name="T39" fmla="*/ 13421 h 20000"/>
                <a:gd name="T40" fmla="*/ 14785 w 20000"/>
                <a:gd name="T41" fmla="*/ 13135 h 20000"/>
                <a:gd name="T42" fmla="*/ 17123 w 20000"/>
                <a:gd name="T43" fmla="*/ 9487 h 20000"/>
                <a:gd name="T44" fmla="*/ 19361 w 20000"/>
                <a:gd name="T45" fmla="*/ 9178 h 20000"/>
                <a:gd name="T46" fmla="*/ 19980 w 20000"/>
                <a:gd name="T47" fmla="*/ 7723 h 20000"/>
                <a:gd name="T48" fmla="*/ 19121 w 20000"/>
                <a:gd name="T49" fmla="*/ 6484 h 20000"/>
                <a:gd name="T50" fmla="*/ 19560 w 20000"/>
                <a:gd name="T51" fmla="*/ 4720 h 20000"/>
                <a:gd name="T52" fmla="*/ 17882 w 20000"/>
                <a:gd name="T53" fmla="*/ 4029 h 20000"/>
                <a:gd name="T54" fmla="*/ 16983 w 20000"/>
                <a:gd name="T55" fmla="*/ 1240 h 20000"/>
                <a:gd name="T56" fmla="*/ 15085 w 20000"/>
                <a:gd name="T57" fmla="*/ 215 h 20000"/>
                <a:gd name="T58" fmla="*/ 15105 w 20000"/>
                <a:gd name="T59" fmla="*/ 24 h 20000"/>
                <a:gd name="T60" fmla="*/ 12048 w 20000"/>
                <a:gd name="T61" fmla="*/ 0 h 20000"/>
                <a:gd name="T62" fmla="*/ 10669 w 20000"/>
                <a:gd name="T63" fmla="*/ 1645 h 20000"/>
                <a:gd name="T64" fmla="*/ 8531 w 20000"/>
                <a:gd name="T65" fmla="*/ 24 h 20000"/>
                <a:gd name="T66" fmla="*/ 5654 w 20000"/>
                <a:gd name="T67" fmla="*/ 3504 h 20000"/>
                <a:gd name="T68" fmla="*/ 4036 w 20000"/>
                <a:gd name="T69" fmla="*/ 1406 h 20000"/>
                <a:gd name="T70" fmla="*/ 1459 w 20000"/>
                <a:gd name="T71" fmla="*/ 2050 h 20000"/>
                <a:gd name="T72" fmla="*/ 1419 w 20000"/>
                <a:gd name="T73" fmla="*/ 2336 h 20000"/>
                <a:gd name="T74" fmla="*/ 2098 w 20000"/>
                <a:gd name="T75" fmla="*/ 3933 h 20000"/>
                <a:gd name="T76" fmla="*/ 939 w 20000"/>
                <a:gd name="T77" fmla="*/ 4172 h 20000"/>
                <a:gd name="T78" fmla="*/ 0 w 20000"/>
                <a:gd name="T79" fmla="*/ 6126 h 20000"/>
                <a:gd name="T80" fmla="*/ 20 w 20000"/>
                <a:gd name="T81" fmla="*/ 6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00" h="20000">
                  <a:moveTo>
                    <a:pt x="20" y="6412"/>
                  </a:moveTo>
                  <a:lnTo>
                    <a:pt x="1019" y="6794"/>
                  </a:lnTo>
                  <a:lnTo>
                    <a:pt x="679" y="8534"/>
                  </a:lnTo>
                  <a:lnTo>
                    <a:pt x="2118" y="10131"/>
                  </a:lnTo>
                  <a:lnTo>
                    <a:pt x="460" y="10679"/>
                  </a:lnTo>
                  <a:lnTo>
                    <a:pt x="460" y="12729"/>
                  </a:lnTo>
                  <a:lnTo>
                    <a:pt x="1818" y="14041"/>
                  </a:lnTo>
                  <a:lnTo>
                    <a:pt x="460" y="16281"/>
                  </a:lnTo>
                  <a:lnTo>
                    <a:pt x="2617" y="17950"/>
                  </a:lnTo>
                  <a:lnTo>
                    <a:pt x="2957" y="19476"/>
                  </a:lnTo>
                  <a:lnTo>
                    <a:pt x="4895" y="18999"/>
                  </a:lnTo>
                  <a:lnTo>
                    <a:pt x="4376" y="17759"/>
                  </a:lnTo>
                  <a:lnTo>
                    <a:pt x="7692" y="18665"/>
                  </a:lnTo>
                  <a:lnTo>
                    <a:pt x="7293" y="19976"/>
                  </a:lnTo>
                  <a:lnTo>
                    <a:pt x="8072" y="19928"/>
                  </a:lnTo>
                  <a:lnTo>
                    <a:pt x="8811" y="17664"/>
                  </a:lnTo>
                  <a:lnTo>
                    <a:pt x="11369" y="18331"/>
                  </a:lnTo>
                  <a:lnTo>
                    <a:pt x="11508" y="16949"/>
                  </a:lnTo>
                  <a:lnTo>
                    <a:pt x="15804" y="15805"/>
                  </a:lnTo>
                  <a:lnTo>
                    <a:pt x="16523" y="13421"/>
                  </a:lnTo>
                  <a:lnTo>
                    <a:pt x="14785" y="13135"/>
                  </a:lnTo>
                  <a:lnTo>
                    <a:pt x="17123" y="9487"/>
                  </a:lnTo>
                  <a:lnTo>
                    <a:pt x="19361" y="9178"/>
                  </a:lnTo>
                  <a:lnTo>
                    <a:pt x="19980" y="7723"/>
                  </a:lnTo>
                  <a:lnTo>
                    <a:pt x="19121" y="6484"/>
                  </a:lnTo>
                  <a:lnTo>
                    <a:pt x="19560" y="4720"/>
                  </a:lnTo>
                  <a:lnTo>
                    <a:pt x="17882" y="4029"/>
                  </a:lnTo>
                  <a:lnTo>
                    <a:pt x="16983" y="1240"/>
                  </a:lnTo>
                  <a:lnTo>
                    <a:pt x="15085" y="215"/>
                  </a:lnTo>
                  <a:lnTo>
                    <a:pt x="15105" y="24"/>
                  </a:lnTo>
                  <a:lnTo>
                    <a:pt x="12048" y="0"/>
                  </a:lnTo>
                  <a:lnTo>
                    <a:pt x="10669" y="1645"/>
                  </a:lnTo>
                  <a:lnTo>
                    <a:pt x="8531" y="24"/>
                  </a:lnTo>
                  <a:lnTo>
                    <a:pt x="5654" y="3504"/>
                  </a:lnTo>
                  <a:lnTo>
                    <a:pt x="4036" y="1406"/>
                  </a:lnTo>
                  <a:lnTo>
                    <a:pt x="1459" y="2050"/>
                  </a:lnTo>
                  <a:lnTo>
                    <a:pt x="1419" y="2336"/>
                  </a:lnTo>
                  <a:lnTo>
                    <a:pt x="2098" y="3933"/>
                  </a:lnTo>
                  <a:lnTo>
                    <a:pt x="939" y="4172"/>
                  </a:lnTo>
                  <a:lnTo>
                    <a:pt x="0" y="6126"/>
                  </a:lnTo>
                  <a:lnTo>
                    <a:pt x="20" y="641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83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8306383" y="3208173"/>
              <a:ext cx="558800" cy="449262"/>
            </a:xfrm>
            <a:custGeom>
              <a:avLst/>
              <a:gdLst>
                <a:gd name="T0" fmla="*/ 91 w 20000"/>
                <a:gd name="T1" fmla="*/ 1530 h 20000"/>
                <a:gd name="T2" fmla="*/ 91 w 20000"/>
                <a:gd name="T3" fmla="*/ 0 h 20000"/>
                <a:gd name="T4" fmla="*/ 2776 w 20000"/>
                <a:gd name="T5" fmla="*/ 793 h 20000"/>
                <a:gd name="T6" fmla="*/ 3163 w 20000"/>
                <a:gd name="T7" fmla="*/ 3088 h 20000"/>
                <a:gd name="T8" fmla="*/ 9147 w 20000"/>
                <a:gd name="T9" fmla="*/ 312 h 20000"/>
                <a:gd name="T10" fmla="*/ 9192 w 20000"/>
                <a:gd name="T11" fmla="*/ 3059 h 20000"/>
                <a:gd name="T12" fmla="*/ 12628 w 20000"/>
                <a:gd name="T13" fmla="*/ 3201 h 20000"/>
                <a:gd name="T14" fmla="*/ 15131 w 20000"/>
                <a:gd name="T15" fmla="*/ 6176 h 20000"/>
                <a:gd name="T16" fmla="*/ 15199 w 20000"/>
                <a:gd name="T17" fmla="*/ 7649 h 20000"/>
                <a:gd name="T18" fmla="*/ 15427 w 20000"/>
                <a:gd name="T19" fmla="*/ 11246 h 20000"/>
                <a:gd name="T20" fmla="*/ 17065 w 20000"/>
                <a:gd name="T21" fmla="*/ 12181 h 20000"/>
                <a:gd name="T22" fmla="*/ 16177 w 20000"/>
                <a:gd name="T23" fmla="*/ 15127 h 20000"/>
                <a:gd name="T24" fmla="*/ 17975 w 20000"/>
                <a:gd name="T25" fmla="*/ 14929 h 20000"/>
                <a:gd name="T26" fmla="*/ 19977 w 20000"/>
                <a:gd name="T27" fmla="*/ 17649 h 20000"/>
                <a:gd name="T28" fmla="*/ 19932 w 20000"/>
                <a:gd name="T29" fmla="*/ 17989 h 20000"/>
                <a:gd name="T30" fmla="*/ 17270 w 20000"/>
                <a:gd name="T31" fmla="*/ 19972 h 20000"/>
                <a:gd name="T32" fmla="*/ 15290 w 20000"/>
                <a:gd name="T33" fmla="*/ 19802 h 20000"/>
                <a:gd name="T34" fmla="*/ 12014 w 20000"/>
                <a:gd name="T35" fmla="*/ 17762 h 20000"/>
                <a:gd name="T36" fmla="*/ 9807 w 20000"/>
                <a:gd name="T37" fmla="*/ 17932 h 20000"/>
                <a:gd name="T38" fmla="*/ 6075 w 20000"/>
                <a:gd name="T39" fmla="*/ 14051 h 20000"/>
                <a:gd name="T40" fmla="*/ 1866 w 20000"/>
                <a:gd name="T41" fmla="*/ 12408 h 20000"/>
                <a:gd name="T42" fmla="*/ 3572 w 20000"/>
                <a:gd name="T43" fmla="*/ 9575 h 20000"/>
                <a:gd name="T44" fmla="*/ 1092 w 20000"/>
                <a:gd name="T45" fmla="*/ 6742 h 20000"/>
                <a:gd name="T46" fmla="*/ 1411 w 20000"/>
                <a:gd name="T47" fmla="*/ 4278 h 20000"/>
                <a:gd name="T48" fmla="*/ 0 w 20000"/>
                <a:gd name="T49" fmla="*/ 1671 h 20000"/>
                <a:gd name="T50" fmla="*/ 91 w 20000"/>
                <a:gd name="T51" fmla="*/ 153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91" y="1530"/>
                  </a:moveTo>
                  <a:lnTo>
                    <a:pt x="91" y="0"/>
                  </a:lnTo>
                  <a:lnTo>
                    <a:pt x="2776" y="793"/>
                  </a:lnTo>
                  <a:lnTo>
                    <a:pt x="3163" y="3088"/>
                  </a:lnTo>
                  <a:lnTo>
                    <a:pt x="9147" y="312"/>
                  </a:lnTo>
                  <a:lnTo>
                    <a:pt x="9192" y="3059"/>
                  </a:lnTo>
                  <a:lnTo>
                    <a:pt x="12628" y="3201"/>
                  </a:lnTo>
                  <a:lnTo>
                    <a:pt x="15131" y="6176"/>
                  </a:lnTo>
                  <a:lnTo>
                    <a:pt x="15199" y="7649"/>
                  </a:lnTo>
                  <a:lnTo>
                    <a:pt x="15427" y="11246"/>
                  </a:lnTo>
                  <a:lnTo>
                    <a:pt x="17065" y="12181"/>
                  </a:lnTo>
                  <a:lnTo>
                    <a:pt x="16177" y="15127"/>
                  </a:lnTo>
                  <a:lnTo>
                    <a:pt x="17975" y="14929"/>
                  </a:lnTo>
                  <a:lnTo>
                    <a:pt x="19977" y="17649"/>
                  </a:lnTo>
                  <a:lnTo>
                    <a:pt x="19932" y="17989"/>
                  </a:lnTo>
                  <a:lnTo>
                    <a:pt x="17270" y="19972"/>
                  </a:lnTo>
                  <a:lnTo>
                    <a:pt x="15290" y="19802"/>
                  </a:lnTo>
                  <a:lnTo>
                    <a:pt x="12014" y="17762"/>
                  </a:lnTo>
                  <a:lnTo>
                    <a:pt x="9807" y="17932"/>
                  </a:lnTo>
                  <a:lnTo>
                    <a:pt x="6075" y="14051"/>
                  </a:lnTo>
                  <a:lnTo>
                    <a:pt x="1866" y="12408"/>
                  </a:lnTo>
                  <a:lnTo>
                    <a:pt x="3572" y="9575"/>
                  </a:lnTo>
                  <a:lnTo>
                    <a:pt x="1092" y="6742"/>
                  </a:lnTo>
                  <a:lnTo>
                    <a:pt x="1411" y="4278"/>
                  </a:lnTo>
                  <a:lnTo>
                    <a:pt x="0" y="1671"/>
                  </a:lnTo>
                  <a:lnTo>
                    <a:pt x="91" y="153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84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8728658" y="2950998"/>
              <a:ext cx="719137" cy="692150"/>
            </a:xfrm>
            <a:custGeom>
              <a:avLst/>
              <a:gdLst>
                <a:gd name="T0" fmla="*/ 53 w 20000"/>
                <a:gd name="T1" fmla="*/ 12404 h 20000"/>
                <a:gd name="T2" fmla="*/ 229 w 20000"/>
                <a:gd name="T3" fmla="*/ 14716 h 20000"/>
                <a:gd name="T4" fmla="*/ 1500 w 20000"/>
                <a:gd name="T5" fmla="*/ 15339 h 20000"/>
                <a:gd name="T6" fmla="*/ 812 w 20000"/>
                <a:gd name="T7" fmla="*/ 17229 h 20000"/>
                <a:gd name="T8" fmla="*/ 2207 w 20000"/>
                <a:gd name="T9" fmla="*/ 17119 h 20000"/>
                <a:gd name="T10" fmla="*/ 3760 w 20000"/>
                <a:gd name="T11" fmla="*/ 18862 h 20000"/>
                <a:gd name="T12" fmla="*/ 6037 w 20000"/>
                <a:gd name="T13" fmla="*/ 18367 h 20000"/>
                <a:gd name="T14" fmla="*/ 7467 w 20000"/>
                <a:gd name="T15" fmla="*/ 19982 h 20000"/>
                <a:gd name="T16" fmla="*/ 10009 w 20000"/>
                <a:gd name="T17" fmla="*/ 17303 h 20000"/>
                <a:gd name="T18" fmla="*/ 11898 w 20000"/>
                <a:gd name="T19" fmla="*/ 18550 h 20000"/>
                <a:gd name="T20" fmla="*/ 13116 w 20000"/>
                <a:gd name="T21" fmla="*/ 17284 h 20000"/>
                <a:gd name="T22" fmla="*/ 15816 w 20000"/>
                <a:gd name="T23" fmla="*/ 17303 h 20000"/>
                <a:gd name="T24" fmla="*/ 16823 w 20000"/>
                <a:gd name="T25" fmla="*/ 16844 h 20000"/>
                <a:gd name="T26" fmla="*/ 16222 w 20000"/>
                <a:gd name="T27" fmla="*/ 15413 h 20000"/>
                <a:gd name="T28" fmla="*/ 19982 w 20000"/>
                <a:gd name="T29" fmla="*/ 14954 h 20000"/>
                <a:gd name="T30" fmla="*/ 17123 w 20000"/>
                <a:gd name="T31" fmla="*/ 12294 h 20000"/>
                <a:gd name="T32" fmla="*/ 16222 w 20000"/>
                <a:gd name="T33" fmla="*/ 9725 h 20000"/>
                <a:gd name="T34" fmla="*/ 18853 w 20000"/>
                <a:gd name="T35" fmla="*/ 5872 h 20000"/>
                <a:gd name="T36" fmla="*/ 19541 w 20000"/>
                <a:gd name="T37" fmla="*/ 4477 h 20000"/>
                <a:gd name="T38" fmla="*/ 18235 w 20000"/>
                <a:gd name="T39" fmla="*/ 2514 h 20000"/>
                <a:gd name="T40" fmla="*/ 19259 w 20000"/>
                <a:gd name="T41" fmla="*/ 1596 h 20000"/>
                <a:gd name="T42" fmla="*/ 19382 w 20000"/>
                <a:gd name="T43" fmla="*/ 0 h 20000"/>
                <a:gd name="T44" fmla="*/ 15887 w 20000"/>
                <a:gd name="T45" fmla="*/ 2440 h 20000"/>
                <a:gd name="T46" fmla="*/ 15252 w 20000"/>
                <a:gd name="T47" fmla="*/ 4349 h 20000"/>
                <a:gd name="T48" fmla="*/ 13257 w 20000"/>
                <a:gd name="T49" fmla="*/ 4367 h 20000"/>
                <a:gd name="T50" fmla="*/ 11598 w 20000"/>
                <a:gd name="T51" fmla="*/ 2954 h 20000"/>
                <a:gd name="T52" fmla="*/ 11086 w 20000"/>
                <a:gd name="T53" fmla="*/ 4147 h 20000"/>
                <a:gd name="T54" fmla="*/ 9815 w 20000"/>
                <a:gd name="T55" fmla="*/ 4239 h 20000"/>
                <a:gd name="T56" fmla="*/ 9815 w 20000"/>
                <a:gd name="T57" fmla="*/ 5853 h 20000"/>
                <a:gd name="T58" fmla="*/ 7749 w 20000"/>
                <a:gd name="T59" fmla="*/ 4000 h 20000"/>
                <a:gd name="T60" fmla="*/ 5349 w 20000"/>
                <a:gd name="T61" fmla="*/ 7193 h 20000"/>
                <a:gd name="T62" fmla="*/ 5649 w 20000"/>
                <a:gd name="T63" fmla="*/ 8642 h 20000"/>
                <a:gd name="T64" fmla="*/ 4537 w 20000"/>
                <a:gd name="T65" fmla="*/ 7706 h 20000"/>
                <a:gd name="T66" fmla="*/ 5437 w 20000"/>
                <a:gd name="T67" fmla="*/ 9780 h 20000"/>
                <a:gd name="T68" fmla="*/ 2471 w 20000"/>
                <a:gd name="T69" fmla="*/ 9853 h 20000"/>
                <a:gd name="T70" fmla="*/ 2471 w 20000"/>
                <a:gd name="T71" fmla="*/ 10697 h 20000"/>
                <a:gd name="T72" fmla="*/ 1094 w 20000"/>
                <a:gd name="T73" fmla="*/ 9927 h 20000"/>
                <a:gd name="T74" fmla="*/ 0 w 20000"/>
                <a:gd name="T75" fmla="*/ 11431 h 20000"/>
                <a:gd name="T76" fmla="*/ 53 w 20000"/>
                <a:gd name="T77" fmla="*/ 12404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000" h="20000">
                  <a:moveTo>
                    <a:pt x="53" y="12404"/>
                  </a:moveTo>
                  <a:lnTo>
                    <a:pt x="229" y="14716"/>
                  </a:lnTo>
                  <a:lnTo>
                    <a:pt x="1500" y="15339"/>
                  </a:lnTo>
                  <a:lnTo>
                    <a:pt x="812" y="17229"/>
                  </a:lnTo>
                  <a:lnTo>
                    <a:pt x="2207" y="17119"/>
                  </a:lnTo>
                  <a:lnTo>
                    <a:pt x="3760" y="18862"/>
                  </a:lnTo>
                  <a:lnTo>
                    <a:pt x="6037" y="18367"/>
                  </a:lnTo>
                  <a:lnTo>
                    <a:pt x="7467" y="19982"/>
                  </a:lnTo>
                  <a:lnTo>
                    <a:pt x="10009" y="17303"/>
                  </a:lnTo>
                  <a:lnTo>
                    <a:pt x="11898" y="18550"/>
                  </a:lnTo>
                  <a:lnTo>
                    <a:pt x="13116" y="17284"/>
                  </a:lnTo>
                  <a:lnTo>
                    <a:pt x="15816" y="17303"/>
                  </a:lnTo>
                  <a:lnTo>
                    <a:pt x="16823" y="16844"/>
                  </a:lnTo>
                  <a:lnTo>
                    <a:pt x="16222" y="15413"/>
                  </a:lnTo>
                  <a:lnTo>
                    <a:pt x="19982" y="14954"/>
                  </a:lnTo>
                  <a:lnTo>
                    <a:pt x="17123" y="12294"/>
                  </a:lnTo>
                  <a:lnTo>
                    <a:pt x="16222" y="9725"/>
                  </a:lnTo>
                  <a:lnTo>
                    <a:pt x="18853" y="5872"/>
                  </a:lnTo>
                  <a:lnTo>
                    <a:pt x="19541" y="4477"/>
                  </a:lnTo>
                  <a:lnTo>
                    <a:pt x="18235" y="2514"/>
                  </a:lnTo>
                  <a:lnTo>
                    <a:pt x="19259" y="1596"/>
                  </a:lnTo>
                  <a:lnTo>
                    <a:pt x="19382" y="0"/>
                  </a:lnTo>
                  <a:lnTo>
                    <a:pt x="15887" y="2440"/>
                  </a:lnTo>
                  <a:lnTo>
                    <a:pt x="15252" y="4349"/>
                  </a:lnTo>
                  <a:lnTo>
                    <a:pt x="13257" y="4367"/>
                  </a:lnTo>
                  <a:lnTo>
                    <a:pt x="11598" y="2954"/>
                  </a:lnTo>
                  <a:lnTo>
                    <a:pt x="11086" y="4147"/>
                  </a:lnTo>
                  <a:lnTo>
                    <a:pt x="9815" y="4239"/>
                  </a:lnTo>
                  <a:lnTo>
                    <a:pt x="9815" y="5853"/>
                  </a:lnTo>
                  <a:lnTo>
                    <a:pt x="7749" y="4000"/>
                  </a:lnTo>
                  <a:lnTo>
                    <a:pt x="5349" y="7193"/>
                  </a:lnTo>
                  <a:lnTo>
                    <a:pt x="5649" y="8642"/>
                  </a:lnTo>
                  <a:lnTo>
                    <a:pt x="4537" y="7706"/>
                  </a:lnTo>
                  <a:lnTo>
                    <a:pt x="5437" y="9780"/>
                  </a:lnTo>
                  <a:lnTo>
                    <a:pt x="2471" y="9853"/>
                  </a:lnTo>
                  <a:lnTo>
                    <a:pt x="2471" y="10697"/>
                  </a:lnTo>
                  <a:lnTo>
                    <a:pt x="1094" y="9927"/>
                  </a:lnTo>
                  <a:lnTo>
                    <a:pt x="0" y="11431"/>
                  </a:lnTo>
                  <a:lnTo>
                    <a:pt x="53" y="1240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fr-FR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04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34" name="Freeform 18"/>
            <p:cNvSpPr>
              <a:spLocks/>
            </p:cNvSpPr>
            <p:nvPr/>
          </p:nvSpPr>
          <p:spPr bwMode="auto">
            <a:xfrm>
              <a:off x="8107945" y="3487573"/>
              <a:ext cx="777875" cy="496887"/>
            </a:xfrm>
            <a:custGeom>
              <a:avLst/>
              <a:gdLst>
                <a:gd name="T0" fmla="*/ 65 w 20000"/>
                <a:gd name="T1" fmla="*/ 12031 h 20000"/>
                <a:gd name="T2" fmla="*/ 3007 w 20000"/>
                <a:gd name="T3" fmla="*/ 9119 h 20000"/>
                <a:gd name="T4" fmla="*/ 2484 w 20000"/>
                <a:gd name="T5" fmla="*/ 8352 h 20000"/>
                <a:gd name="T6" fmla="*/ 3235 w 20000"/>
                <a:gd name="T7" fmla="*/ 6284 h 20000"/>
                <a:gd name="T8" fmla="*/ 5033 w 20000"/>
                <a:gd name="T9" fmla="*/ 6488 h 20000"/>
                <a:gd name="T10" fmla="*/ 5212 w 20000"/>
                <a:gd name="T11" fmla="*/ 1558 h 20000"/>
                <a:gd name="T12" fmla="*/ 6438 w 20000"/>
                <a:gd name="T13" fmla="*/ 0 h 20000"/>
                <a:gd name="T14" fmla="*/ 9444 w 20000"/>
                <a:gd name="T15" fmla="*/ 1481 h 20000"/>
                <a:gd name="T16" fmla="*/ 12124 w 20000"/>
                <a:gd name="T17" fmla="*/ 4981 h 20000"/>
                <a:gd name="T18" fmla="*/ 13709 w 20000"/>
                <a:gd name="T19" fmla="*/ 4802 h 20000"/>
                <a:gd name="T20" fmla="*/ 16062 w 20000"/>
                <a:gd name="T21" fmla="*/ 6667 h 20000"/>
                <a:gd name="T22" fmla="*/ 17500 w 20000"/>
                <a:gd name="T23" fmla="*/ 6794 h 20000"/>
                <a:gd name="T24" fmla="*/ 19412 w 20000"/>
                <a:gd name="T25" fmla="*/ 5006 h 20000"/>
                <a:gd name="T26" fmla="*/ 19951 w 20000"/>
                <a:gd name="T27" fmla="*/ 6743 h 20000"/>
                <a:gd name="T28" fmla="*/ 19003 w 20000"/>
                <a:gd name="T29" fmla="*/ 6973 h 20000"/>
                <a:gd name="T30" fmla="*/ 18235 w 20000"/>
                <a:gd name="T31" fmla="*/ 9068 h 20000"/>
                <a:gd name="T32" fmla="*/ 18268 w 20000"/>
                <a:gd name="T33" fmla="*/ 9374 h 20000"/>
                <a:gd name="T34" fmla="*/ 19085 w 20000"/>
                <a:gd name="T35" fmla="*/ 9783 h 20000"/>
                <a:gd name="T36" fmla="*/ 18791 w 20000"/>
                <a:gd name="T37" fmla="*/ 11648 h 20000"/>
                <a:gd name="T38" fmla="*/ 19984 w 20000"/>
                <a:gd name="T39" fmla="*/ 13359 h 20000"/>
                <a:gd name="T40" fmla="*/ 18611 w 20000"/>
                <a:gd name="T41" fmla="*/ 13946 h 20000"/>
                <a:gd name="T42" fmla="*/ 18611 w 20000"/>
                <a:gd name="T43" fmla="*/ 16143 h 20000"/>
                <a:gd name="T44" fmla="*/ 19739 w 20000"/>
                <a:gd name="T45" fmla="*/ 17548 h 20000"/>
                <a:gd name="T46" fmla="*/ 18611 w 20000"/>
                <a:gd name="T47" fmla="*/ 19974 h 20000"/>
                <a:gd name="T48" fmla="*/ 14265 w 20000"/>
                <a:gd name="T49" fmla="*/ 19387 h 20000"/>
                <a:gd name="T50" fmla="*/ 14608 w 20000"/>
                <a:gd name="T51" fmla="*/ 16526 h 20000"/>
                <a:gd name="T52" fmla="*/ 13824 w 20000"/>
                <a:gd name="T53" fmla="*/ 15249 h 20000"/>
                <a:gd name="T54" fmla="*/ 10458 w 20000"/>
                <a:gd name="T55" fmla="*/ 16245 h 20000"/>
                <a:gd name="T56" fmla="*/ 9853 w 20000"/>
                <a:gd name="T57" fmla="*/ 14662 h 20000"/>
                <a:gd name="T58" fmla="*/ 11487 w 20000"/>
                <a:gd name="T59" fmla="*/ 14330 h 20000"/>
                <a:gd name="T60" fmla="*/ 12761 w 20000"/>
                <a:gd name="T61" fmla="*/ 12031 h 20000"/>
                <a:gd name="T62" fmla="*/ 11912 w 20000"/>
                <a:gd name="T63" fmla="*/ 12899 h 20000"/>
                <a:gd name="T64" fmla="*/ 10114 w 20000"/>
                <a:gd name="T65" fmla="*/ 10013 h 20000"/>
                <a:gd name="T66" fmla="*/ 10637 w 20000"/>
                <a:gd name="T67" fmla="*/ 14125 h 20000"/>
                <a:gd name="T68" fmla="*/ 8873 w 20000"/>
                <a:gd name="T69" fmla="*/ 13436 h 20000"/>
                <a:gd name="T70" fmla="*/ 7827 w 20000"/>
                <a:gd name="T71" fmla="*/ 16347 h 20000"/>
                <a:gd name="T72" fmla="*/ 4379 w 20000"/>
                <a:gd name="T73" fmla="*/ 15453 h 20000"/>
                <a:gd name="T74" fmla="*/ 4771 w 20000"/>
                <a:gd name="T75" fmla="*/ 14227 h 20000"/>
                <a:gd name="T76" fmla="*/ 4036 w 20000"/>
                <a:gd name="T77" fmla="*/ 13103 h 20000"/>
                <a:gd name="T78" fmla="*/ 0 w 20000"/>
                <a:gd name="T79" fmla="*/ 12925 h 20000"/>
                <a:gd name="T80" fmla="*/ 65 w 20000"/>
                <a:gd name="T81" fmla="*/ 12031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00" h="20000">
                  <a:moveTo>
                    <a:pt x="65" y="12031"/>
                  </a:moveTo>
                  <a:lnTo>
                    <a:pt x="3007" y="9119"/>
                  </a:lnTo>
                  <a:lnTo>
                    <a:pt x="2484" y="8352"/>
                  </a:lnTo>
                  <a:lnTo>
                    <a:pt x="3235" y="6284"/>
                  </a:lnTo>
                  <a:lnTo>
                    <a:pt x="5033" y="6488"/>
                  </a:lnTo>
                  <a:lnTo>
                    <a:pt x="5212" y="1558"/>
                  </a:lnTo>
                  <a:lnTo>
                    <a:pt x="6438" y="0"/>
                  </a:lnTo>
                  <a:lnTo>
                    <a:pt x="9444" y="1481"/>
                  </a:lnTo>
                  <a:lnTo>
                    <a:pt x="12124" y="4981"/>
                  </a:lnTo>
                  <a:lnTo>
                    <a:pt x="13709" y="4802"/>
                  </a:lnTo>
                  <a:lnTo>
                    <a:pt x="16062" y="6667"/>
                  </a:lnTo>
                  <a:lnTo>
                    <a:pt x="17500" y="6794"/>
                  </a:lnTo>
                  <a:lnTo>
                    <a:pt x="19412" y="5006"/>
                  </a:lnTo>
                  <a:lnTo>
                    <a:pt x="19951" y="6743"/>
                  </a:lnTo>
                  <a:lnTo>
                    <a:pt x="19003" y="6973"/>
                  </a:lnTo>
                  <a:lnTo>
                    <a:pt x="18235" y="9068"/>
                  </a:lnTo>
                  <a:lnTo>
                    <a:pt x="18268" y="9374"/>
                  </a:lnTo>
                  <a:lnTo>
                    <a:pt x="19085" y="9783"/>
                  </a:lnTo>
                  <a:lnTo>
                    <a:pt x="18791" y="11648"/>
                  </a:lnTo>
                  <a:lnTo>
                    <a:pt x="19984" y="13359"/>
                  </a:lnTo>
                  <a:lnTo>
                    <a:pt x="18611" y="13946"/>
                  </a:lnTo>
                  <a:lnTo>
                    <a:pt x="18611" y="16143"/>
                  </a:lnTo>
                  <a:lnTo>
                    <a:pt x="19739" y="17548"/>
                  </a:lnTo>
                  <a:lnTo>
                    <a:pt x="18611" y="19974"/>
                  </a:lnTo>
                  <a:lnTo>
                    <a:pt x="14265" y="19387"/>
                  </a:lnTo>
                  <a:lnTo>
                    <a:pt x="14608" y="16526"/>
                  </a:lnTo>
                  <a:lnTo>
                    <a:pt x="13824" y="15249"/>
                  </a:lnTo>
                  <a:lnTo>
                    <a:pt x="10458" y="16245"/>
                  </a:lnTo>
                  <a:lnTo>
                    <a:pt x="9853" y="14662"/>
                  </a:lnTo>
                  <a:lnTo>
                    <a:pt x="11487" y="14330"/>
                  </a:lnTo>
                  <a:lnTo>
                    <a:pt x="12761" y="12031"/>
                  </a:lnTo>
                  <a:lnTo>
                    <a:pt x="11912" y="12899"/>
                  </a:lnTo>
                  <a:lnTo>
                    <a:pt x="10114" y="10013"/>
                  </a:lnTo>
                  <a:lnTo>
                    <a:pt x="10637" y="14125"/>
                  </a:lnTo>
                  <a:lnTo>
                    <a:pt x="8873" y="13436"/>
                  </a:lnTo>
                  <a:lnTo>
                    <a:pt x="7827" y="16347"/>
                  </a:lnTo>
                  <a:lnTo>
                    <a:pt x="4379" y="15453"/>
                  </a:lnTo>
                  <a:lnTo>
                    <a:pt x="4771" y="14227"/>
                  </a:lnTo>
                  <a:lnTo>
                    <a:pt x="4036" y="13103"/>
                  </a:lnTo>
                  <a:lnTo>
                    <a:pt x="0" y="12925"/>
                  </a:lnTo>
                  <a:lnTo>
                    <a:pt x="65" y="12031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fr-FR" dirty="0" smtClean="0">
                <a:solidFill>
                  <a:schemeClr val="bg1"/>
                </a:solidFill>
              </a:endParaRPr>
            </a:p>
            <a:p>
              <a:pPr algn="ctr"/>
              <a:endParaRPr lang="fr-FR" dirty="0" smtClean="0">
                <a:solidFill>
                  <a:schemeClr val="bg1"/>
                </a:solidFill>
              </a:endParaRPr>
            </a:p>
            <a:p>
              <a:pPr algn="ctr"/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ZoneTexte 34"/>
          <p:cNvSpPr txBox="1"/>
          <p:nvPr/>
        </p:nvSpPr>
        <p:spPr>
          <a:xfrm>
            <a:off x="6272788" y="3788930"/>
            <a:ext cx="989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53%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292693" y="5235023"/>
            <a:ext cx="2946961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Marseille : seulement… 24% !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37" name="Connecteur droit avec flèche 36"/>
          <p:cNvCxnSpPr>
            <a:stCxn id="35" idx="2"/>
            <a:endCxn id="36" idx="0"/>
          </p:cNvCxnSpPr>
          <p:nvPr/>
        </p:nvCxnSpPr>
        <p:spPr>
          <a:xfrm flipH="1">
            <a:off x="6766174" y="4435261"/>
            <a:ext cx="1301" cy="799762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370702" y="895100"/>
            <a:ext cx="4328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Montserrat" panose="00000500000000000000" pitchFamily="50" charset="0"/>
              </a:rPr>
              <a:t>Zone de chalandise </a:t>
            </a:r>
            <a:r>
              <a:rPr lang="fr-FR" sz="2400" b="1" u="sng" dirty="0" smtClean="0">
                <a:latin typeface="Montserrat" panose="00000500000000000000" pitchFamily="50" charset="0"/>
              </a:rPr>
              <a:t>Export</a:t>
            </a:r>
            <a:endParaRPr lang="fr-FR" sz="2400" b="1" u="sng" dirty="0">
              <a:latin typeface="Montserrat" panose="00000500000000000000" pitchFamily="50" charset="0"/>
            </a:endParaRPr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33" y="1416633"/>
            <a:ext cx="2403304" cy="66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796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70702" y="895100"/>
            <a:ext cx="4320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Montserrat" panose="00000500000000000000" pitchFamily="50" charset="0"/>
              </a:rPr>
              <a:t>Zone de chalandise </a:t>
            </a:r>
            <a:r>
              <a:rPr lang="fr-FR" sz="2400" b="1" u="sng" dirty="0" smtClean="0">
                <a:latin typeface="Montserrat" panose="00000500000000000000" pitchFamily="50" charset="0"/>
              </a:rPr>
              <a:t>Import</a:t>
            </a:r>
            <a:endParaRPr lang="fr-FR" sz="2400" b="1" u="sng" dirty="0">
              <a:latin typeface="Montserrat" panose="00000500000000000000" pitchFamily="50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2213811" y="975821"/>
            <a:ext cx="7764379" cy="4815566"/>
            <a:chOff x="6839533" y="2500148"/>
            <a:chExt cx="2984500" cy="1851025"/>
          </a:xfrm>
        </p:grpSpPr>
        <p:sp>
          <p:nvSpPr>
            <p:cNvPr id="6" name="Freeform 14"/>
            <p:cNvSpPr>
              <a:spLocks/>
            </p:cNvSpPr>
            <p:nvPr/>
          </p:nvSpPr>
          <p:spPr bwMode="auto">
            <a:xfrm>
              <a:off x="8684208" y="2643023"/>
              <a:ext cx="808037" cy="650875"/>
            </a:xfrm>
            <a:custGeom>
              <a:avLst/>
              <a:gdLst>
                <a:gd name="T0" fmla="*/ 204 w 20000"/>
                <a:gd name="T1" fmla="*/ 15493 h 20000"/>
                <a:gd name="T2" fmla="*/ 990 w 20000"/>
                <a:gd name="T3" fmla="*/ 16937 h 20000"/>
                <a:gd name="T4" fmla="*/ 2561 w 20000"/>
                <a:gd name="T5" fmla="*/ 16956 h 20000"/>
                <a:gd name="T6" fmla="*/ 3315 w 20000"/>
                <a:gd name="T7" fmla="*/ 19980 h 20000"/>
                <a:gd name="T8" fmla="*/ 5954 w 20000"/>
                <a:gd name="T9" fmla="*/ 19902 h 20000"/>
                <a:gd name="T10" fmla="*/ 5153 w 20000"/>
                <a:gd name="T11" fmla="*/ 17698 h 20000"/>
                <a:gd name="T12" fmla="*/ 6159 w 20000"/>
                <a:gd name="T13" fmla="*/ 18693 h 20000"/>
                <a:gd name="T14" fmla="*/ 5876 w 20000"/>
                <a:gd name="T15" fmla="*/ 17132 h 20000"/>
                <a:gd name="T16" fmla="*/ 8013 w 20000"/>
                <a:gd name="T17" fmla="*/ 13756 h 20000"/>
                <a:gd name="T18" fmla="*/ 9851 w 20000"/>
                <a:gd name="T19" fmla="*/ 15727 h 20000"/>
                <a:gd name="T20" fmla="*/ 9851 w 20000"/>
                <a:gd name="T21" fmla="*/ 14010 h 20000"/>
                <a:gd name="T22" fmla="*/ 10998 w 20000"/>
                <a:gd name="T23" fmla="*/ 13912 h 20000"/>
                <a:gd name="T24" fmla="*/ 11438 w 20000"/>
                <a:gd name="T25" fmla="*/ 12644 h 20000"/>
                <a:gd name="T26" fmla="*/ 12914 w 20000"/>
                <a:gd name="T27" fmla="*/ 14146 h 20000"/>
                <a:gd name="T28" fmla="*/ 14690 w 20000"/>
                <a:gd name="T29" fmla="*/ 14127 h 20000"/>
                <a:gd name="T30" fmla="*/ 15271 w 20000"/>
                <a:gd name="T31" fmla="*/ 12098 h 20000"/>
                <a:gd name="T32" fmla="*/ 18366 w 20000"/>
                <a:gd name="T33" fmla="*/ 9502 h 20000"/>
                <a:gd name="T34" fmla="*/ 19984 w 20000"/>
                <a:gd name="T35" fmla="*/ 8820 h 20000"/>
                <a:gd name="T36" fmla="*/ 19136 w 20000"/>
                <a:gd name="T37" fmla="*/ 5932 h 20000"/>
                <a:gd name="T38" fmla="*/ 15837 w 20000"/>
                <a:gd name="T39" fmla="*/ 4351 h 20000"/>
                <a:gd name="T40" fmla="*/ 15601 w 20000"/>
                <a:gd name="T41" fmla="*/ 2029 h 20000"/>
                <a:gd name="T42" fmla="*/ 14784 w 20000"/>
                <a:gd name="T43" fmla="*/ 1971 h 20000"/>
                <a:gd name="T44" fmla="*/ 14187 w 20000"/>
                <a:gd name="T45" fmla="*/ 156 h 20000"/>
                <a:gd name="T46" fmla="*/ 12773 w 20000"/>
                <a:gd name="T47" fmla="*/ 293 h 20000"/>
                <a:gd name="T48" fmla="*/ 12097 w 20000"/>
                <a:gd name="T49" fmla="*/ 1463 h 20000"/>
                <a:gd name="T50" fmla="*/ 9741 w 20000"/>
                <a:gd name="T51" fmla="*/ 0 h 20000"/>
                <a:gd name="T52" fmla="*/ 9159 w 20000"/>
                <a:gd name="T53" fmla="*/ 2420 h 20000"/>
                <a:gd name="T54" fmla="*/ 10526 w 20000"/>
                <a:gd name="T55" fmla="*/ 2576 h 20000"/>
                <a:gd name="T56" fmla="*/ 11139 w 20000"/>
                <a:gd name="T57" fmla="*/ 5639 h 20000"/>
                <a:gd name="T58" fmla="*/ 6991 w 20000"/>
                <a:gd name="T59" fmla="*/ 6263 h 20000"/>
                <a:gd name="T60" fmla="*/ 4540 w 20000"/>
                <a:gd name="T61" fmla="*/ 9112 h 20000"/>
                <a:gd name="T62" fmla="*/ 4336 w 20000"/>
                <a:gd name="T63" fmla="*/ 10263 h 20000"/>
                <a:gd name="T64" fmla="*/ 2561 w 20000"/>
                <a:gd name="T65" fmla="*/ 10361 h 20000"/>
                <a:gd name="T66" fmla="*/ 2074 w 20000"/>
                <a:gd name="T67" fmla="*/ 12566 h 20000"/>
                <a:gd name="T68" fmla="*/ 2922 w 20000"/>
                <a:gd name="T69" fmla="*/ 13444 h 20000"/>
                <a:gd name="T70" fmla="*/ 2247 w 20000"/>
                <a:gd name="T71" fmla="*/ 14205 h 20000"/>
                <a:gd name="T72" fmla="*/ 440 w 20000"/>
                <a:gd name="T73" fmla="*/ 13639 h 20000"/>
                <a:gd name="T74" fmla="*/ 927 w 20000"/>
                <a:gd name="T75" fmla="*/ 15083 h 20000"/>
                <a:gd name="T76" fmla="*/ 0 w 20000"/>
                <a:gd name="T77" fmla="*/ 15200 h 20000"/>
                <a:gd name="T78" fmla="*/ 204 w 20000"/>
                <a:gd name="T79" fmla="*/ 1549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000" h="20000">
                  <a:moveTo>
                    <a:pt x="204" y="15493"/>
                  </a:moveTo>
                  <a:lnTo>
                    <a:pt x="990" y="16937"/>
                  </a:lnTo>
                  <a:lnTo>
                    <a:pt x="2561" y="16956"/>
                  </a:lnTo>
                  <a:lnTo>
                    <a:pt x="3315" y="19980"/>
                  </a:lnTo>
                  <a:lnTo>
                    <a:pt x="5954" y="19902"/>
                  </a:lnTo>
                  <a:lnTo>
                    <a:pt x="5153" y="17698"/>
                  </a:lnTo>
                  <a:lnTo>
                    <a:pt x="6159" y="18693"/>
                  </a:lnTo>
                  <a:lnTo>
                    <a:pt x="5876" y="17132"/>
                  </a:lnTo>
                  <a:lnTo>
                    <a:pt x="8013" y="13756"/>
                  </a:lnTo>
                  <a:lnTo>
                    <a:pt x="9851" y="15727"/>
                  </a:lnTo>
                  <a:lnTo>
                    <a:pt x="9851" y="14010"/>
                  </a:lnTo>
                  <a:lnTo>
                    <a:pt x="10998" y="13912"/>
                  </a:lnTo>
                  <a:lnTo>
                    <a:pt x="11438" y="12644"/>
                  </a:lnTo>
                  <a:lnTo>
                    <a:pt x="12914" y="14146"/>
                  </a:lnTo>
                  <a:lnTo>
                    <a:pt x="14690" y="14127"/>
                  </a:lnTo>
                  <a:lnTo>
                    <a:pt x="15271" y="12098"/>
                  </a:lnTo>
                  <a:lnTo>
                    <a:pt x="18366" y="9502"/>
                  </a:lnTo>
                  <a:lnTo>
                    <a:pt x="19984" y="8820"/>
                  </a:lnTo>
                  <a:lnTo>
                    <a:pt x="19136" y="5932"/>
                  </a:lnTo>
                  <a:lnTo>
                    <a:pt x="15837" y="4351"/>
                  </a:lnTo>
                  <a:lnTo>
                    <a:pt x="15601" y="2029"/>
                  </a:lnTo>
                  <a:lnTo>
                    <a:pt x="14784" y="1971"/>
                  </a:lnTo>
                  <a:lnTo>
                    <a:pt x="14187" y="156"/>
                  </a:lnTo>
                  <a:lnTo>
                    <a:pt x="12773" y="293"/>
                  </a:lnTo>
                  <a:lnTo>
                    <a:pt x="12097" y="1463"/>
                  </a:lnTo>
                  <a:lnTo>
                    <a:pt x="9741" y="0"/>
                  </a:lnTo>
                  <a:lnTo>
                    <a:pt x="9159" y="2420"/>
                  </a:lnTo>
                  <a:lnTo>
                    <a:pt x="10526" y="2576"/>
                  </a:lnTo>
                  <a:lnTo>
                    <a:pt x="11139" y="5639"/>
                  </a:lnTo>
                  <a:lnTo>
                    <a:pt x="6991" y="6263"/>
                  </a:lnTo>
                  <a:lnTo>
                    <a:pt x="4540" y="9112"/>
                  </a:lnTo>
                  <a:lnTo>
                    <a:pt x="4336" y="10263"/>
                  </a:lnTo>
                  <a:lnTo>
                    <a:pt x="2561" y="10361"/>
                  </a:lnTo>
                  <a:lnTo>
                    <a:pt x="2074" y="12566"/>
                  </a:lnTo>
                  <a:lnTo>
                    <a:pt x="2922" y="13444"/>
                  </a:lnTo>
                  <a:lnTo>
                    <a:pt x="2247" y="14205"/>
                  </a:lnTo>
                  <a:lnTo>
                    <a:pt x="440" y="13639"/>
                  </a:lnTo>
                  <a:lnTo>
                    <a:pt x="927" y="15083"/>
                  </a:lnTo>
                  <a:lnTo>
                    <a:pt x="0" y="15200"/>
                  </a:lnTo>
                  <a:lnTo>
                    <a:pt x="204" y="1549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05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7" name="Freeform 15"/>
            <p:cNvSpPr>
              <a:spLocks/>
            </p:cNvSpPr>
            <p:nvPr/>
          </p:nvSpPr>
          <p:spPr bwMode="auto">
            <a:xfrm>
              <a:off x="9296983" y="3154198"/>
              <a:ext cx="527050" cy="601662"/>
            </a:xfrm>
            <a:custGeom>
              <a:avLst/>
              <a:gdLst>
                <a:gd name="T0" fmla="*/ 24 w 20000"/>
                <a:gd name="T1" fmla="*/ 13157 h 20000"/>
                <a:gd name="T2" fmla="*/ 1398 w 20000"/>
                <a:gd name="T3" fmla="*/ 12608 h 20000"/>
                <a:gd name="T4" fmla="*/ 578 w 20000"/>
                <a:gd name="T5" fmla="*/ 10961 h 20000"/>
                <a:gd name="T6" fmla="*/ 5711 w 20000"/>
                <a:gd name="T7" fmla="*/ 10454 h 20000"/>
                <a:gd name="T8" fmla="*/ 1807 w 20000"/>
                <a:gd name="T9" fmla="*/ 7392 h 20000"/>
                <a:gd name="T10" fmla="*/ 578 w 20000"/>
                <a:gd name="T11" fmla="*/ 4435 h 20000"/>
                <a:gd name="T12" fmla="*/ 4193 w 20000"/>
                <a:gd name="T13" fmla="*/ 0 h 20000"/>
                <a:gd name="T14" fmla="*/ 6675 w 20000"/>
                <a:gd name="T15" fmla="*/ 2809 h 20000"/>
                <a:gd name="T16" fmla="*/ 11373 w 20000"/>
                <a:gd name="T17" fmla="*/ 4520 h 20000"/>
                <a:gd name="T18" fmla="*/ 14458 w 20000"/>
                <a:gd name="T19" fmla="*/ 5132 h 20000"/>
                <a:gd name="T20" fmla="*/ 19181 w 20000"/>
                <a:gd name="T21" fmla="*/ 3611 h 20000"/>
                <a:gd name="T22" fmla="*/ 19976 w 20000"/>
                <a:gd name="T23" fmla="*/ 5660 h 20000"/>
                <a:gd name="T24" fmla="*/ 16217 w 20000"/>
                <a:gd name="T25" fmla="*/ 10454 h 20000"/>
                <a:gd name="T26" fmla="*/ 16867 w 20000"/>
                <a:gd name="T27" fmla="*/ 12524 h 20000"/>
                <a:gd name="T28" fmla="*/ 13205 w 20000"/>
                <a:gd name="T29" fmla="*/ 15164 h 20000"/>
                <a:gd name="T30" fmla="*/ 12867 w 20000"/>
                <a:gd name="T31" fmla="*/ 14572 h 20000"/>
                <a:gd name="T32" fmla="*/ 9880 w 20000"/>
                <a:gd name="T33" fmla="*/ 15861 h 20000"/>
                <a:gd name="T34" fmla="*/ 9880 w 20000"/>
                <a:gd name="T35" fmla="*/ 18184 h 20000"/>
                <a:gd name="T36" fmla="*/ 6386 w 20000"/>
                <a:gd name="T37" fmla="*/ 18585 h 20000"/>
                <a:gd name="T38" fmla="*/ 5904 w 20000"/>
                <a:gd name="T39" fmla="*/ 19979 h 20000"/>
                <a:gd name="T40" fmla="*/ 4867 w 20000"/>
                <a:gd name="T41" fmla="*/ 18860 h 20000"/>
                <a:gd name="T42" fmla="*/ 5422 w 20000"/>
                <a:gd name="T43" fmla="*/ 17297 h 20000"/>
                <a:gd name="T44" fmla="*/ 3373 w 20000"/>
                <a:gd name="T45" fmla="*/ 16705 h 20000"/>
                <a:gd name="T46" fmla="*/ 2313 w 20000"/>
                <a:gd name="T47" fmla="*/ 14234 h 20000"/>
                <a:gd name="T48" fmla="*/ 0 w 20000"/>
                <a:gd name="T49" fmla="*/ 13326 h 20000"/>
                <a:gd name="T50" fmla="*/ 24 w 20000"/>
                <a:gd name="T51" fmla="*/ 13157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4" y="13157"/>
                  </a:moveTo>
                  <a:lnTo>
                    <a:pt x="1398" y="12608"/>
                  </a:lnTo>
                  <a:lnTo>
                    <a:pt x="578" y="10961"/>
                  </a:lnTo>
                  <a:lnTo>
                    <a:pt x="5711" y="10454"/>
                  </a:lnTo>
                  <a:lnTo>
                    <a:pt x="1807" y="7392"/>
                  </a:lnTo>
                  <a:lnTo>
                    <a:pt x="578" y="4435"/>
                  </a:lnTo>
                  <a:lnTo>
                    <a:pt x="4193" y="0"/>
                  </a:lnTo>
                  <a:lnTo>
                    <a:pt x="6675" y="2809"/>
                  </a:lnTo>
                  <a:lnTo>
                    <a:pt x="11373" y="4520"/>
                  </a:lnTo>
                  <a:lnTo>
                    <a:pt x="14458" y="5132"/>
                  </a:lnTo>
                  <a:lnTo>
                    <a:pt x="19181" y="3611"/>
                  </a:lnTo>
                  <a:lnTo>
                    <a:pt x="19976" y="5660"/>
                  </a:lnTo>
                  <a:lnTo>
                    <a:pt x="16217" y="10454"/>
                  </a:lnTo>
                  <a:lnTo>
                    <a:pt x="16867" y="12524"/>
                  </a:lnTo>
                  <a:lnTo>
                    <a:pt x="13205" y="15164"/>
                  </a:lnTo>
                  <a:lnTo>
                    <a:pt x="12867" y="14572"/>
                  </a:lnTo>
                  <a:lnTo>
                    <a:pt x="9880" y="15861"/>
                  </a:lnTo>
                  <a:lnTo>
                    <a:pt x="9880" y="18184"/>
                  </a:lnTo>
                  <a:lnTo>
                    <a:pt x="6386" y="18585"/>
                  </a:lnTo>
                  <a:lnTo>
                    <a:pt x="5904" y="19979"/>
                  </a:lnTo>
                  <a:lnTo>
                    <a:pt x="4867" y="18860"/>
                  </a:lnTo>
                  <a:lnTo>
                    <a:pt x="5422" y="17297"/>
                  </a:lnTo>
                  <a:lnTo>
                    <a:pt x="3373" y="16705"/>
                  </a:lnTo>
                  <a:lnTo>
                    <a:pt x="2313" y="14234"/>
                  </a:lnTo>
                  <a:lnTo>
                    <a:pt x="0" y="13326"/>
                  </a:lnTo>
                  <a:lnTo>
                    <a:pt x="24" y="1315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06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7917445" y="2500148"/>
              <a:ext cx="500063" cy="757237"/>
            </a:xfrm>
            <a:custGeom>
              <a:avLst/>
              <a:gdLst>
                <a:gd name="T0" fmla="*/ 178 w 20000"/>
                <a:gd name="T1" fmla="*/ 12171 h 20000"/>
                <a:gd name="T2" fmla="*/ 2774 w 20000"/>
                <a:gd name="T3" fmla="*/ 16463 h 20000"/>
                <a:gd name="T4" fmla="*/ 4224 w 20000"/>
                <a:gd name="T5" fmla="*/ 17502 h 20000"/>
                <a:gd name="T6" fmla="*/ 3893 w 20000"/>
                <a:gd name="T7" fmla="*/ 19061 h 20000"/>
                <a:gd name="T8" fmla="*/ 5344 w 20000"/>
                <a:gd name="T9" fmla="*/ 18692 h 20000"/>
                <a:gd name="T10" fmla="*/ 8015 w 20000"/>
                <a:gd name="T11" fmla="*/ 19983 h 20000"/>
                <a:gd name="T12" fmla="*/ 9338 w 20000"/>
                <a:gd name="T13" fmla="*/ 18642 h 20000"/>
                <a:gd name="T14" fmla="*/ 10433 w 20000"/>
                <a:gd name="T15" fmla="*/ 18441 h 20000"/>
                <a:gd name="T16" fmla="*/ 11501 w 20000"/>
                <a:gd name="T17" fmla="*/ 19564 h 20000"/>
                <a:gd name="T18" fmla="*/ 12774 w 20000"/>
                <a:gd name="T19" fmla="*/ 18558 h 20000"/>
                <a:gd name="T20" fmla="*/ 15573 w 20000"/>
                <a:gd name="T21" fmla="*/ 19681 h 20000"/>
                <a:gd name="T22" fmla="*/ 15674 w 20000"/>
                <a:gd name="T23" fmla="*/ 19598 h 20000"/>
                <a:gd name="T24" fmla="*/ 15674 w 20000"/>
                <a:gd name="T25" fmla="*/ 18692 h 20000"/>
                <a:gd name="T26" fmla="*/ 15547 w 20000"/>
                <a:gd name="T27" fmla="*/ 18575 h 20000"/>
                <a:gd name="T28" fmla="*/ 15573 w 20000"/>
                <a:gd name="T29" fmla="*/ 18256 h 20000"/>
                <a:gd name="T30" fmla="*/ 16463 w 20000"/>
                <a:gd name="T31" fmla="*/ 14468 h 20000"/>
                <a:gd name="T32" fmla="*/ 18041 w 20000"/>
                <a:gd name="T33" fmla="*/ 12808 h 20000"/>
                <a:gd name="T34" fmla="*/ 17659 w 20000"/>
                <a:gd name="T35" fmla="*/ 10729 h 20000"/>
                <a:gd name="T36" fmla="*/ 19975 w 20000"/>
                <a:gd name="T37" fmla="*/ 7661 h 20000"/>
                <a:gd name="T38" fmla="*/ 18041 w 20000"/>
                <a:gd name="T39" fmla="*/ 1190 h 20000"/>
                <a:gd name="T40" fmla="*/ 17201 w 20000"/>
                <a:gd name="T41" fmla="*/ 0 h 20000"/>
                <a:gd name="T42" fmla="*/ 14453 w 20000"/>
                <a:gd name="T43" fmla="*/ 989 h 20000"/>
                <a:gd name="T44" fmla="*/ 13995 w 20000"/>
                <a:gd name="T45" fmla="*/ 2179 h 20000"/>
                <a:gd name="T46" fmla="*/ 12061 w 20000"/>
                <a:gd name="T47" fmla="*/ 2431 h 20000"/>
                <a:gd name="T48" fmla="*/ 11399 w 20000"/>
                <a:gd name="T49" fmla="*/ 4510 h 20000"/>
                <a:gd name="T50" fmla="*/ 9873 w 20000"/>
                <a:gd name="T51" fmla="*/ 4107 h 20000"/>
                <a:gd name="T52" fmla="*/ 10025 w 20000"/>
                <a:gd name="T53" fmla="*/ 6002 h 20000"/>
                <a:gd name="T54" fmla="*/ 8397 w 20000"/>
                <a:gd name="T55" fmla="*/ 6320 h 20000"/>
                <a:gd name="T56" fmla="*/ 8550 w 20000"/>
                <a:gd name="T57" fmla="*/ 7209 h 20000"/>
                <a:gd name="T58" fmla="*/ 7023 w 20000"/>
                <a:gd name="T59" fmla="*/ 7326 h 20000"/>
                <a:gd name="T60" fmla="*/ 5674 w 20000"/>
                <a:gd name="T61" fmla="*/ 8952 h 20000"/>
                <a:gd name="T62" fmla="*/ 3232 w 20000"/>
                <a:gd name="T63" fmla="*/ 9070 h 20000"/>
                <a:gd name="T64" fmla="*/ 0 w 20000"/>
                <a:gd name="T65" fmla="*/ 11316 h 20000"/>
                <a:gd name="T66" fmla="*/ 0 w 20000"/>
                <a:gd name="T67" fmla="*/ 11953 h 20000"/>
                <a:gd name="T68" fmla="*/ 178 w 20000"/>
                <a:gd name="T69" fmla="*/ 12171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000" h="20000">
                  <a:moveTo>
                    <a:pt x="178" y="12171"/>
                  </a:moveTo>
                  <a:lnTo>
                    <a:pt x="2774" y="16463"/>
                  </a:lnTo>
                  <a:lnTo>
                    <a:pt x="4224" y="17502"/>
                  </a:lnTo>
                  <a:lnTo>
                    <a:pt x="3893" y="19061"/>
                  </a:lnTo>
                  <a:lnTo>
                    <a:pt x="5344" y="18692"/>
                  </a:lnTo>
                  <a:lnTo>
                    <a:pt x="8015" y="19983"/>
                  </a:lnTo>
                  <a:lnTo>
                    <a:pt x="9338" y="18642"/>
                  </a:lnTo>
                  <a:lnTo>
                    <a:pt x="10433" y="18441"/>
                  </a:lnTo>
                  <a:lnTo>
                    <a:pt x="11501" y="19564"/>
                  </a:lnTo>
                  <a:lnTo>
                    <a:pt x="12774" y="18558"/>
                  </a:lnTo>
                  <a:lnTo>
                    <a:pt x="15573" y="19681"/>
                  </a:lnTo>
                  <a:lnTo>
                    <a:pt x="15674" y="19598"/>
                  </a:lnTo>
                  <a:lnTo>
                    <a:pt x="15674" y="18692"/>
                  </a:lnTo>
                  <a:lnTo>
                    <a:pt x="15547" y="18575"/>
                  </a:lnTo>
                  <a:lnTo>
                    <a:pt x="15573" y="18256"/>
                  </a:lnTo>
                  <a:lnTo>
                    <a:pt x="16463" y="14468"/>
                  </a:lnTo>
                  <a:lnTo>
                    <a:pt x="18041" y="12808"/>
                  </a:lnTo>
                  <a:lnTo>
                    <a:pt x="17659" y="10729"/>
                  </a:lnTo>
                  <a:lnTo>
                    <a:pt x="19975" y="7661"/>
                  </a:lnTo>
                  <a:lnTo>
                    <a:pt x="18041" y="1190"/>
                  </a:lnTo>
                  <a:lnTo>
                    <a:pt x="17201" y="0"/>
                  </a:lnTo>
                  <a:lnTo>
                    <a:pt x="14453" y="989"/>
                  </a:lnTo>
                  <a:lnTo>
                    <a:pt x="13995" y="2179"/>
                  </a:lnTo>
                  <a:lnTo>
                    <a:pt x="12061" y="2431"/>
                  </a:lnTo>
                  <a:lnTo>
                    <a:pt x="11399" y="4510"/>
                  </a:lnTo>
                  <a:lnTo>
                    <a:pt x="9873" y="4107"/>
                  </a:lnTo>
                  <a:lnTo>
                    <a:pt x="10025" y="6002"/>
                  </a:lnTo>
                  <a:lnTo>
                    <a:pt x="8397" y="6320"/>
                  </a:lnTo>
                  <a:lnTo>
                    <a:pt x="8550" y="7209"/>
                  </a:lnTo>
                  <a:lnTo>
                    <a:pt x="7023" y="7326"/>
                  </a:lnTo>
                  <a:lnTo>
                    <a:pt x="5674" y="8952"/>
                  </a:lnTo>
                  <a:lnTo>
                    <a:pt x="3232" y="9070"/>
                  </a:lnTo>
                  <a:lnTo>
                    <a:pt x="0" y="11316"/>
                  </a:lnTo>
                  <a:lnTo>
                    <a:pt x="0" y="11953"/>
                  </a:lnTo>
                  <a:lnTo>
                    <a:pt x="178" y="1217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   07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9" name="Freeform 17"/>
            <p:cNvSpPr>
              <a:spLocks/>
            </p:cNvSpPr>
            <p:nvPr/>
          </p:nvSpPr>
          <p:spPr bwMode="auto">
            <a:xfrm>
              <a:off x="6839533" y="3808248"/>
              <a:ext cx="776287" cy="542925"/>
            </a:xfrm>
            <a:custGeom>
              <a:avLst/>
              <a:gdLst>
                <a:gd name="T0" fmla="*/ 180 w 20000"/>
                <a:gd name="T1" fmla="*/ 4271 h 20000"/>
                <a:gd name="T2" fmla="*/ 524 w 20000"/>
                <a:gd name="T3" fmla="*/ 2824 h 20000"/>
                <a:gd name="T4" fmla="*/ 1637 w 20000"/>
                <a:gd name="T5" fmla="*/ 2730 h 20000"/>
                <a:gd name="T6" fmla="*/ 2160 w 20000"/>
                <a:gd name="T7" fmla="*/ 187 h 20000"/>
                <a:gd name="T8" fmla="*/ 2848 w 20000"/>
                <a:gd name="T9" fmla="*/ 1447 h 20000"/>
                <a:gd name="T10" fmla="*/ 4468 w 20000"/>
                <a:gd name="T11" fmla="*/ 513 h 20000"/>
                <a:gd name="T12" fmla="*/ 6792 w 20000"/>
                <a:gd name="T13" fmla="*/ 1844 h 20000"/>
                <a:gd name="T14" fmla="*/ 7381 w 20000"/>
                <a:gd name="T15" fmla="*/ 0 h 20000"/>
                <a:gd name="T16" fmla="*/ 11358 w 20000"/>
                <a:gd name="T17" fmla="*/ 980 h 20000"/>
                <a:gd name="T18" fmla="*/ 10998 w 20000"/>
                <a:gd name="T19" fmla="*/ 2800 h 20000"/>
                <a:gd name="T20" fmla="*/ 10949 w 20000"/>
                <a:gd name="T21" fmla="*/ 2824 h 20000"/>
                <a:gd name="T22" fmla="*/ 11964 w 20000"/>
                <a:gd name="T23" fmla="*/ 4364 h 20000"/>
                <a:gd name="T24" fmla="*/ 12881 w 20000"/>
                <a:gd name="T25" fmla="*/ 3571 h 20000"/>
                <a:gd name="T26" fmla="*/ 13748 w 20000"/>
                <a:gd name="T27" fmla="*/ 5251 h 20000"/>
                <a:gd name="T28" fmla="*/ 15205 w 20000"/>
                <a:gd name="T29" fmla="*/ 2100 h 20000"/>
                <a:gd name="T30" fmla="*/ 15499 w 20000"/>
                <a:gd name="T31" fmla="*/ 3477 h 20000"/>
                <a:gd name="T32" fmla="*/ 19984 w 20000"/>
                <a:gd name="T33" fmla="*/ 6278 h 20000"/>
                <a:gd name="T34" fmla="*/ 18020 w 20000"/>
                <a:gd name="T35" fmla="*/ 10082 h 20000"/>
                <a:gd name="T36" fmla="*/ 17283 w 20000"/>
                <a:gd name="T37" fmla="*/ 8938 h 20000"/>
                <a:gd name="T38" fmla="*/ 17954 w 20000"/>
                <a:gd name="T39" fmla="*/ 10245 h 20000"/>
                <a:gd name="T40" fmla="*/ 17332 w 20000"/>
                <a:gd name="T41" fmla="*/ 13116 h 20000"/>
                <a:gd name="T42" fmla="*/ 17201 w 20000"/>
                <a:gd name="T43" fmla="*/ 12065 h 20000"/>
                <a:gd name="T44" fmla="*/ 16759 w 20000"/>
                <a:gd name="T45" fmla="*/ 12555 h 20000"/>
                <a:gd name="T46" fmla="*/ 17627 w 20000"/>
                <a:gd name="T47" fmla="*/ 13699 h 20000"/>
                <a:gd name="T48" fmla="*/ 17365 w 20000"/>
                <a:gd name="T49" fmla="*/ 15706 h 20000"/>
                <a:gd name="T50" fmla="*/ 17185 w 20000"/>
                <a:gd name="T51" fmla="*/ 15543 h 20000"/>
                <a:gd name="T52" fmla="*/ 16989 w 20000"/>
                <a:gd name="T53" fmla="*/ 13512 h 20000"/>
                <a:gd name="T54" fmla="*/ 16498 w 20000"/>
                <a:gd name="T55" fmla="*/ 14982 h 20000"/>
                <a:gd name="T56" fmla="*/ 15139 w 20000"/>
                <a:gd name="T57" fmla="*/ 13699 h 20000"/>
                <a:gd name="T58" fmla="*/ 13421 w 20000"/>
                <a:gd name="T59" fmla="*/ 15823 h 20000"/>
                <a:gd name="T60" fmla="*/ 8707 w 20000"/>
                <a:gd name="T61" fmla="*/ 15379 h 20000"/>
                <a:gd name="T62" fmla="*/ 8134 w 20000"/>
                <a:gd name="T63" fmla="*/ 15706 h 20000"/>
                <a:gd name="T64" fmla="*/ 8527 w 20000"/>
                <a:gd name="T65" fmla="*/ 18203 h 20000"/>
                <a:gd name="T66" fmla="*/ 5990 w 20000"/>
                <a:gd name="T67" fmla="*/ 19977 h 20000"/>
                <a:gd name="T68" fmla="*/ 4910 w 20000"/>
                <a:gd name="T69" fmla="*/ 17643 h 20000"/>
                <a:gd name="T70" fmla="*/ 3241 w 20000"/>
                <a:gd name="T71" fmla="*/ 18063 h 20000"/>
                <a:gd name="T72" fmla="*/ 2046 w 20000"/>
                <a:gd name="T73" fmla="*/ 15939 h 20000"/>
                <a:gd name="T74" fmla="*/ 3715 w 20000"/>
                <a:gd name="T75" fmla="*/ 14562 h 20000"/>
                <a:gd name="T76" fmla="*/ 3044 w 20000"/>
                <a:gd name="T77" fmla="*/ 12905 h 20000"/>
                <a:gd name="T78" fmla="*/ 3961 w 20000"/>
                <a:gd name="T79" fmla="*/ 12462 h 20000"/>
                <a:gd name="T80" fmla="*/ 3764 w 20000"/>
                <a:gd name="T81" fmla="*/ 10642 h 20000"/>
                <a:gd name="T82" fmla="*/ 3241 w 20000"/>
                <a:gd name="T83" fmla="*/ 8355 h 20000"/>
                <a:gd name="T84" fmla="*/ 278 w 20000"/>
                <a:gd name="T85" fmla="*/ 6604 h 20000"/>
                <a:gd name="T86" fmla="*/ 0 w 20000"/>
                <a:gd name="T87" fmla="*/ 4457 h 20000"/>
                <a:gd name="T88" fmla="*/ 180 w 20000"/>
                <a:gd name="T89" fmla="*/ 4271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000" h="20000">
                  <a:moveTo>
                    <a:pt x="180" y="4271"/>
                  </a:moveTo>
                  <a:lnTo>
                    <a:pt x="524" y="2824"/>
                  </a:lnTo>
                  <a:lnTo>
                    <a:pt x="1637" y="2730"/>
                  </a:lnTo>
                  <a:lnTo>
                    <a:pt x="2160" y="187"/>
                  </a:lnTo>
                  <a:lnTo>
                    <a:pt x="2848" y="1447"/>
                  </a:lnTo>
                  <a:lnTo>
                    <a:pt x="4468" y="513"/>
                  </a:lnTo>
                  <a:lnTo>
                    <a:pt x="6792" y="1844"/>
                  </a:lnTo>
                  <a:lnTo>
                    <a:pt x="7381" y="0"/>
                  </a:lnTo>
                  <a:lnTo>
                    <a:pt x="11358" y="980"/>
                  </a:lnTo>
                  <a:lnTo>
                    <a:pt x="10998" y="2800"/>
                  </a:lnTo>
                  <a:lnTo>
                    <a:pt x="10949" y="2824"/>
                  </a:lnTo>
                  <a:lnTo>
                    <a:pt x="11964" y="4364"/>
                  </a:lnTo>
                  <a:lnTo>
                    <a:pt x="12881" y="3571"/>
                  </a:lnTo>
                  <a:lnTo>
                    <a:pt x="13748" y="5251"/>
                  </a:lnTo>
                  <a:lnTo>
                    <a:pt x="15205" y="2100"/>
                  </a:lnTo>
                  <a:lnTo>
                    <a:pt x="15499" y="3477"/>
                  </a:lnTo>
                  <a:lnTo>
                    <a:pt x="19984" y="6278"/>
                  </a:lnTo>
                  <a:lnTo>
                    <a:pt x="18020" y="10082"/>
                  </a:lnTo>
                  <a:lnTo>
                    <a:pt x="17283" y="8938"/>
                  </a:lnTo>
                  <a:lnTo>
                    <a:pt x="17954" y="10245"/>
                  </a:lnTo>
                  <a:lnTo>
                    <a:pt x="17332" y="13116"/>
                  </a:lnTo>
                  <a:lnTo>
                    <a:pt x="17201" y="12065"/>
                  </a:lnTo>
                  <a:lnTo>
                    <a:pt x="16759" y="12555"/>
                  </a:lnTo>
                  <a:lnTo>
                    <a:pt x="17627" y="13699"/>
                  </a:lnTo>
                  <a:lnTo>
                    <a:pt x="17365" y="15706"/>
                  </a:lnTo>
                  <a:lnTo>
                    <a:pt x="17185" y="15543"/>
                  </a:lnTo>
                  <a:lnTo>
                    <a:pt x="16989" y="13512"/>
                  </a:lnTo>
                  <a:lnTo>
                    <a:pt x="16498" y="14982"/>
                  </a:lnTo>
                  <a:lnTo>
                    <a:pt x="15139" y="13699"/>
                  </a:lnTo>
                  <a:lnTo>
                    <a:pt x="13421" y="15823"/>
                  </a:lnTo>
                  <a:lnTo>
                    <a:pt x="8707" y="15379"/>
                  </a:lnTo>
                  <a:lnTo>
                    <a:pt x="8134" y="15706"/>
                  </a:lnTo>
                  <a:lnTo>
                    <a:pt x="8527" y="18203"/>
                  </a:lnTo>
                  <a:lnTo>
                    <a:pt x="5990" y="19977"/>
                  </a:lnTo>
                  <a:lnTo>
                    <a:pt x="4910" y="17643"/>
                  </a:lnTo>
                  <a:lnTo>
                    <a:pt x="3241" y="18063"/>
                  </a:lnTo>
                  <a:lnTo>
                    <a:pt x="2046" y="15939"/>
                  </a:lnTo>
                  <a:lnTo>
                    <a:pt x="3715" y="14562"/>
                  </a:lnTo>
                  <a:lnTo>
                    <a:pt x="3044" y="12905"/>
                  </a:lnTo>
                  <a:lnTo>
                    <a:pt x="3961" y="12462"/>
                  </a:lnTo>
                  <a:lnTo>
                    <a:pt x="3764" y="10642"/>
                  </a:lnTo>
                  <a:lnTo>
                    <a:pt x="3241" y="8355"/>
                  </a:lnTo>
                  <a:lnTo>
                    <a:pt x="278" y="6604"/>
                  </a:lnTo>
                  <a:lnTo>
                    <a:pt x="0" y="4457"/>
                  </a:lnTo>
                  <a:lnTo>
                    <a:pt x="180" y="427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11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8306383" y="2512848"/>
              <a:ext cx="561975" cy="835025"/>
            </a:xfrm>
            <a:custGeom>
              <a:avLst/>
              <a:gdLst>
                <a:gd name="T0" fmla="*/ 23 w 20000"/>
                <a:gd name="T1" fmla="*/ 16271 h 20000"/>
                <a:gd name="T2" fmla="*/ 814 w 20000"/>
                <a:gd name="T3" fmla="*/ 12831 h 20000"/>
                <a:gd name="T4" fmla="*/ 2215 w 20000"/>
                <a:gd name="T5" fmla="*/ 11324 h 20000"/>
                <a:gd name="T6" fmla="*/ 1876 w 20000"/>
                <a:gd name="T7" fmla="*/ 9437 h 20000"/>
                <a:gd name="T8" fmla="*/ 3932 w 20000"/>
                <a:gd name="T9" fmla="*/ 6651 h 20000"/>
                <a:gd name="T10" fmla="*/ 2215 w 20000"/>
                <a:gd name="T11" fmla="*/ 776 h 20000"/>
                <a:gd name="T12" fmla="*/ 5808 w 20000"/>
                <a:gd name="T13" fmla="*/ 0 h 20000"/>
                <a:gd name="T14" fmla="*/ 6960 w 20000"/>
                <a:gd name="T15" fmla="*/ 959 h 20000"/>
                <a:gd name="T16" fmla="*/ 8000 w 20000"/>
                <a:gd name="T17" fmla="*/ 731 h 20000"/>
                <a:gd name="T18" fmla="*/ 7751 w 20000"/>
                <a:gd name="T19" fmla="*/ 1537 h 20000"/>
                <a:gd name="T20" fmla="*/ 9107 w 20000"/>
                <a:gd name="T21" fmla="*/ 2009 h 20000"/>
                <a:gd name="T22" fmla="*/ 8045 w 20000"/>
                <a:gd name="T23" fmla="*/ 4353 h 20000"/>
                <a:gd name="T24" fmla="*/ 12429 w 20000"/>
                <a:gd name="T25" fmla="*/ 4932 h 20000"/>
                <a:gd name="T26" fmla="*/ 14215 w 20000"/>
                <a:gd name="T27" fmla="*/ 4155 h 20000"/>
                <a:gd name="T28" fmla="*/ 13853 w 20000"/>
                <a:gd name="T29" fmla="*/ 8767 h 20000"/>
                <a:gd name="T30" fmla="*/ 19977 w 20000"/>
                <a:gd name="T31" fmla="*/ 10198 h 20000"/>
                <a:gd name="T32" fmla="*/ 19661 w 20000"/>
                <a:gd name="T33" fmla="*/ 11096 h 20000"/>
                <a:gd name="T34" fmla="*/ 17107 w 20000"/>
                <a:gd name="T35" fmla="*/ 11172 h 20000"/>
                <a:gd name="T36" fmla="*/ 16407 w 20000"/>
                <a:gd name="T37" fmla="*/ 12892 h 20000"/>
                <a:gd name="T38" fmla="*/ 17627 w 20000"/>
                <a:gd name="T39" fmla="*/ 13577 h 20000"/>
                <a:gd name="T40" fmla="*/ 16655 w 20000"/>
                <a:gd name="T41" fmla="*/ 14170 h 20000"/>
                <a:gd name="T42" fmla="*/ 14079 w 20000"/>
                <a:gd name="T43" fmla="*/ 13729 h 20000"/>
                <a:gd name="T44" fmla="*/ 14780 w 20000"/>
                <a:gd name="T45" fmla="*/ 14855 h 20000"/>
                <a:gd name="T46" fmla="*/ 13424 w 20000"/>
                <a:gd name="T47" fmla="*/ 14947 h 20000"/>
                <a:gd name="T48" fmla="*/ 13740 w 20000"/>
                <a:gd name="T49" fmla="*/ 15175 h 20000"/>
                <a:gd name="T50" fmla="*/ 14870 w 20000"/>
                <a:gd name="T51" fmla="*/ 16301 h 20000"/>
                <a:gd name="T52" fmla="*/ 17107 w 20000"/>
                <a:gd name="T53" fmla="*/ 16317 h 20000"/>
                <a:gd name="T54" fmla="*/ 18215 w 20000"/>
                <a:gd name="T55" fmla="*/ 18676 h 20000"/>
                <a:gd name="T56" fmla="*/ 18215 w 20000"/>
                <a:gd name="T57" fmla="*/ 19361 h 20000"/>
                <a:gd name="T58" fmla="*/ 16452 w 20000"/>
                <a:gd name="T59" fmla="*/ 18737 h 20000"/>
                <a:gd name="T60" fmla="*/ 15051 w 20000"/>
                <a:gd name="T61" fmla="*/ 19985 h 20000"/>
                <a:gd name="T62" fmla="*/ 12542 w 20000"/>
                <a:gd name="T63" fmla="*/ 18387 h 20000"/>
                <a:gd name="T64" fmla="*/ 9153 w 20000"/>
                <a:gd name="T65" fmla="*/ 18295 h 20000"/>
                <a:gd name="T66" fmla="*/ 9107 w 20000"/>
                <a:gd name="T67" fmla="*/ 16834 h 20000"/>
                <a:gd name="T68" fmla="*/ 3164 w 20000"/>
                <a:gd name="T69" fmla="*/ 18326 h 20000"/>
                <a:gd name="T70" fmla="*/ 2802 w 20000"/>
                <a:gd name="T71" fmla="*/ 17093 h 20000"/>
                <a:gd name="T72" fmla="*/ 113 w 20000"/>
                <a:gd name="T73" fmla="*/ 16667 h 20000"/>
                <a:gd name="T74" fmla="*/ 0 w 20000"/>
                <a:gd name="T75" fmla="*/ 16560 h 20000"/>
                <a:gd name="T76" fmla="*/ 23 w 20000"/>
                <a:gd name="T77" fmla="*/ 16271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000" h="20000">
                  <a:moveTo>
                    <a:pt x="23" y="16271"/>
                  </a:moveTo>
                  <a:lnTo>
                    <a:pt x="814" y="12831"/>
                  </a:lnTo>
                  <a:lnTo>
                    <a:pt x="2215" y="11324"/>
                  </a:lnTo>
                  <a:lnTo>
                    <a:pt x="1876" y="9437"/>
                  </a:lnTo>
                  <a:lnTo>
                    <a:pt x="3932" y="6651"/>
                  </a:lnTo>
                  <a:lnTo>
                    <a:pt x="2215" y="776"/>
                  </a:lnTo>
                  <a:lnTo>
                    <a:pt x="5808" y="0"/>
                  </a:lnTo>
                  <a:lnTo>
                    <a:pt x="6960" y="959"/>
                  </a:lnTo>
                  <a:lnTo>
                    <a:pt x="8000" y="731"/>
                  </a:lnTo>
                  <a:lnTo>
                    <a:pt x="7751" y="1537"/>
                  </a:lnTo>
                  <a:lnTo>
                    <a:pt x="9107" y="2009"/>
                  </a:lnTo>
                  <a:lnTo>
                    <a:pt x="8045" y="4353"/>
                  </a:lnTo>
                  <a:lnTo>
                    <a:pt x="12429" y="4932"/>
                  </a:lnTo>
                  <a:lnTo>
                    <a:pt x="14215" y="4155"/>
                  </a:lnTo>
                  <a:lnTo>
                    <a:pt x="13853" y="8767"/>
                  </a:lnTo>
                  <a:lnTo>
                    <a:pt x="19977" y="10198"/>
                  </a:lnTo>
                  <a:lnTo>
                    <a:pt x="19661" y="11096"/>
                  </a:lnTo>
                  <a:lnTo>
                    <a:pt x="17107" y="11172"/>
                  </a:lnTo>
                  <a:lnTo>
                    <a:pt x="16407" y="12892"/>
                  </a:lnTo>
                  <a:lnTo>
                    <a:pt x="17627" y="13577"/>
                  </a:lnTo>
                  <a:lnTo>
                    <a:pt x="16655" y="14170"/>
                  </a:lnTo>
                  <a:lnTo>
                    <a:pt x="14079" y="13729"/>
                  </a:lnTo>
                  <a:lnTo>
                    <a:pt x="14780" y="14855"/>
                  </a:lnTo>
                  <a:lnTo>
                    <a:pt x="13424" y="14947"/>
                  </a:lnTo>
                  <a:lnTo>
                    <a:pt x="13740" y="15175"/>
                  </a:lnTo>
                  <a:lnTo>
                    <a:pt x="14870" y="16301"/>
                  </a:lnTo>
                  <a:lnTo>
                    <a:pt x="17107" y="16317"/>
                  </a:lnTo>
                  <a:lnTo>
                    <a:pt x="18215" y="18676"/>
                  </a:lnTo>
                  <a:lnTo>
                    <a:pt x="18215" y="19361"/>
                  </a:lnTo>
                  <a:lnTo>
                    <a:pt x="16452" y="18737"/>
                  </a:lnTo>
                  <a:lnTo>
                    <a:pt x="15051" y="19985"/>
                  </a:lnTo>
                  <a:lnTo>
                    <a:pt x="12542" y="18387"/>
                  </a:lnTo>
                  <a:lnTo>
                    <a:pt x="9153" y="18295"/>
                  </a:lnTo>
                  <a:lnTo>
                    <a:pt x="9107" y="16834"/>
                  </a:lnTo>
                  <a:lnTo>
                    <a:pt x="3164" y="18326"/>
                  </a:lnTo>
                  <a:lnTo>
                    <a:pt x="2802" y="17093"/>
                  </a:lnTo>
                  <a:lnTo>
                    <a:pt x="113" y="16667"/>
                  </a:lnTo>
                  <a:lnTo>
                    <a:pt x="0" y="16560"/>
                  </a:lnTo>
                  <a:lnTo>
                    <a:pt x="23" y="1627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26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1" name="Freeform 20"/>
            <p:cNvSpPr>
              <a:spLocks/>
            </p:cNvSpPr>
            <p:nvPr/>
          </p:nvSpPr>
          <p:spPr bwMode="auto">
            <a:xfrm>
              <a:off x="7625345" y="3124035"/>
              <a:ext cx="782638" cy="684213"/>
            </a:xfrm>
            <a:custGeom>
              <a:avLst/>
              <a:gdLst>
                <a:gd name="T0" fmla="*/ 130 w 20000"/>
                <a:gd name="T1" fmla="*/ 7285 h 20000"/>
                <a:gd name="T2" fmla="*/ 1381 w 20000"/>
                <a:gd name="T3" fmla="*/ 5802 h 20000"/>
                <a:gd name="T4" fmla="*/ 3542 w 20000"/>
                <a:gd name="T5" fmla="*/ 6914 h 20000"/>
                <a:gd name="T6" fmla="*/ 4614 w 20000"/>
                <a:gd name="T7" fmla="*/ 6803 h 20000"/>
                <a:gd name="T8" fmla="*/ 5167 w 20000"/>
                <a:gd name="T9" fmla="*/ 5487 h 20000"/>
                <a:gd name="T10" fmla="*/ 6726 w 20000"/>
                <a:gd name="T11" fmla="*/ 6636 h 20000"/>
                <a:gd name="T12" fmla="*/ 8903 w 20000"/>
                <a:gd name="T13" fmla="*/ 5857 h 20000"/>
                <a:gd name="T14" fmla="*/ 8611 w 20000"/>
                <a:gd name="T15" fmla="*/ 2465 h 20000"/>
                <a:gd name="T16" fmla="*/ 7831 w 20000"/>
                <a:gd name="T17" fmla="*/ 1501 h 20000"/>
                <a:gd name="T18" fmla="*/ 9245 w 20000"/>
                <a:gd name="T19" fmla="*/ 0 h 20000"/>
                <a:gd name="T20" fmla="*/ 10171 w 20000"/>
                <a:gd name="T21" fmla="*/ 1149 h 20000"/>
                <a:gd name="T22" fmla="*/ 9959 w 20000"/>
                <a:gd name="T23" fmla="*/ 2873 h 20000"/>
                <a:gd name="T24" fmla="*/ 10885 w 20000"/>
                <a:gd name="T25" fmla="*/ 2465 h 20000"/>
                <a:gd name="T26" fmla="*/ 12591 w 20000"/>
                <a:gd name="T27" fmla="*/ 3892 h 20000"/>
                <a:gd name="T28" fmla="*/ 13436 w 20000"/>
                <a:gd name="T29" fmla="*/ 2428 h 20000"/>
                <a:gd name="T30" fmla="*/ 14135 w 20000"/>
                <a:gd name="T31" fmla="*/ 2187 h 20000"/>
                <a:gd name="T32" fmla="*/ 14817 w 20000"/>
                <a:gd name="T33" fmla="*/ 3448 h 20000"/>
                <a:gd name="T34" fmla="*/ 15630 w 20000"/>
                <a:gd name="T35" fmla="*/ 2317 h 20000"/>
                <a:gd name="T36" fmla="*/ 17417 w 20000"/>
                <a:gd name="T37" fmla="*/ 3559 h 20000"/>
                <a:gd name="T38" fmla="*/ 18424 w 20000"/>
                <a:gd name="T39" fmla="*/ 5264 h 20000"/>
                <a:gd name="T40" fmla="*/ 18213 w 20000"/>
                <a:gd name="T41" fmla="*/ 6877 h 20000"/>
                <a:gd name="T42" fmla="*/ 19984 w 20000"/>
                <a:gd name="T43" fmla="*/ 8730 h 20000"/>
                <a:gd name="T44" fmla="*/ 18749 w 20000"/>
                <a:gd name="T45" fmla="*/ 10602 h 20000"/>
                <a:gd name="T46" fmla="*/ 17530 w 20000"/>
                <a:gd name="T47" fmla="*/ 11715 h 20000"/>
                <a:gd name="T48" fmla="*/ 17352 w 20000"/>
                <a:gd name="T49" fmla="*/ 15310 h 20000"/>
                <a:gd name="T50" fmla="*/ 15565 w 20000"/>
                <a:gd name="T51" fmla="*/ 15162 h 20000"/>
                <a:gd name="T52" fmla="*/ 14817 w 20000"/>
                <a:gd name="T53" fmla="*/ 16664 h 20000"/>
                <a:gd name="T54" fmla="*/ 15337 w 20000"/>
                <a:gd name="T55" fmla="*/ 17201 h 20000"/>
                <a:gd name="T56" fmla="*/ 12413 w 20000"/>
                <a:gd name="T57" fmla="*/ 19333 h 20000"/>
                <a:gd name="T58" fmla="*/ 12348 w 20000"/>
                <a:gd name="T59" fmla="*/ 19981 h 20000"/>
                <a:gd name="T60" fmla="*/ 11064 w 20000"/>
                <a:gd name="T61" fmla="*/ 19407 h 20000"/>
                <a:gd name="T62" fmla="*/ 10690 w 20000"/>
                <a:gd name="T63" fmla="*/ 18072 h 20000"/>
                <a:gd name="T64" fmla="*/ 10561 w 20000"/>
                <a:gd name="T65" fmla="*/ 17572 h 20000"/>
                <a:gd name="T66" fmla="*/ 10593 w 20000"/>
                <a:gd name="T67" fmla="*/ 17405 h 20000"/>
                <a:gd name="T68" fmla="*/ 11909 w 20000"/>
                <a:gd name="T69" fmla="*/ 16256 h 20000"/>
                <a:gd name="T70" fmla="*/ 11259 w 20000"/>
                <a:gd name="T71" fmla="*/ 14532 h 20000"/>
                <a:gd name="T72" fmla="*/ 8806 w 20000"/>
                <a:gd name="T73" fmla="*/ 13068 h 20000"/>
                <a:gd name="T74" fmla="*/ 8286 w 20000"/>
                <a:gd name="T75" fmla="*/ 11566 h 20000"/>
                <a:gd name="T76" fmla="*/ 6759 w 20000"/>
                <a:gd name="T77" fmla="*/ 11418 h 20000"/>
                <a:gd name="T78" fmla="*/ 6629 w 20000"/>
                <a:gd name="T79" fmla="*/ 9898 h 20000"/>
                <a:gd name="T80" fmla="*/ 5329 w 20000"/>
                <a:gd name="T81" fmla="*/ 10158 h 20000"/>
                <a:gd name="T82" fmla="*/ 3981 w 20000"/>
                <a:gd name="T83" fmla="*/ 12289 h 20000"/>
                <a:gd name="T84" fmla="*/ 1202 w 20000"/>
                <a:gd name="T85" fmla="*/ 10918 h 20000"/>
                <a:gd name="T86" fmla="*/ 2340 w 20000"/>
                <a:gd name="T87" fmla="*/ 8823 h 20000"/>
                <a:gd name="T88" fmla="*/ 0 w 20000"/>
                <a:gd name="T89" fmla="*/ 7414 h 20000"/>
                <a:gd name="T90" fmla="*/ 130 w 20000"/>
                <a:gd name="T91" fmla="*/ 728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000" h="20000">
                  <a:moveTo>
                    <a:pt x="130" y="7285"/>
                  </a:moveTo>
                  <a:lnTo>
                    <a:pt x="1381" y="5802"/>
                  </a:lnTo>
                  <a:lnTo>
                    <a:pt x="3542" y="6914"/>
                  </a:lnTo>
                  <a:lnTo>
                    <a:pt x="4614" y="6803"/>
                  </a:lnTo>
                  <a:lnTo>
                    <a:pt x="5167" y="5487"/>
                  </a:lnTo>
                  <a:lnTo>
                    <a:pt x="6726" y="6636"/>
                  </a:lnTo>
                  <a:lnTo>
                    <a:pt x="8903" y="5857"/>
                  </a:lnTo>
                  <a:lnTo>
                    <a:pt x="8611" y="2465"/>
                  </a:lnTo>
                  <a:lnTo>
                    <a:pt x="7831" y="1501"/>
                  </a:lnTo>
                  <a:lnTo>
                    <a:pt x="9245" y="0"/>
                  </a:lnTo>
                  <a:lnTo>
                    <a:pt x="10171" y="1149"/>
                  </a:lnTo>
                  <a:lnTo>
                    <a:pt x="9959" y="2873"/>
                  </a:lnTo>
                  <a:lnTo>
                    <a:pt x="10885" y="2465"/>
                  </a:lnTo>
                  <a:lnTo>
                    <a:pt x="12591" y="3892"/>
                  </a:lnTo>
                  <a:lnTo>
                    <a:pt x="13436" y="2428"/>
                  </a:lnTo>
                  <a:lnTo>
                    <a:pt x="14135" y="2187"/>
                  </a:lnTo>
                  <a:lnTo>
                    <a:pt x="14817" y="3448"/>
                  </a:lnTo>
                  <a:lnTo>
                    <a:pt x="15630" y="2317"/>
                  </a:lnTo>
                  <a:lnTo>
                    <a:pt x="17417" y="3559"/>
                  </a:lnTo>
                  <a:lnTo>
                    <a:pt x="18424" y="5264"/>
                  </a:lnTo>
                  <a:lnTo>
                    <a:pt x="18213" y="6877"/>
                  </a:lnTo>
                  <a:lnTo>
                    <a:pt x="19984" y="8730"/>
                  </a:lnTo>
                  <a:lnTo>
                    <a:pt x="18749" y="10602"/>
                  </a:lnTo>
                  <a:lnTo>
                    <a:pt x="17530" y="11715"/>
                  </a:lnTo>
                  <a:lnTo>
                    <a:pt x="17352" y="15310"/>
                  </a:lnTo>
                  <a:lnTo>
                    <a:pt x="15565" y="15162"/>
                  </a:lnTo>
                  <a:lnTo>
                    <a:pt x="14817" y="16664"/>
                  </a:lnTo>
                  <a:lnTo>
                    <a:pt x="15337" y="17201"/>
                  </a:lnTo>
                  <a:lnTo>
                    <a:pt x="12413" y="19333"/>
                  </a:lnTo>
                  <a:lnTo>
                    <a:pt x="12348" y="19981"/>
                  </a:lnTo>
                  <a:lnTo>
                    <a:pt x="11064" y="19407"/>
                  </a:lnTo>
                  <a:lnTo>
                    <a:pt x="10690" y="18072"/>
                  </a:lnTo>
                  <a:lnTo>
                    <a:pt x="10561" y="17572"/>
                  </a:lnTo>
                  <a:lnTo>
                    <a:pt x="10593" y="17405"/>
                  </a:lnTo>
                  <a:lnTo>
                    <a:pt x="11909" y="16256"/>
                  </a:lnTo>
                  <a:lnTo>
                    <a:pt x="11259" y="14532"/>
                  </a:lnTo>
                  <a:lnTo>
                    <a:pt x="8806" y="13068"/>
                  </a:lnTo>
                  <a:lnTo>
                    <a:pt x="8286" y="11566"/>
                  </a:lnTo>
                  <a:lnTo>
                    <a:pt x="6759" y="11418"/>
                  </a:lnTo>
                  <a:lnTo>
                    <a:pt x="6629" y="9898"/>
                  </a:lnTo>
                  <a:lnTo>
                    <a:pt x="5329" y="10158"/>
                  </a:lnTo>
                  <a:lnTo>
                    <a:pt x="3981" y="12289"/>
                  </a:lnTo>
                  <a:lnTo>
                    <a:pt x="1202" y="10918"/>
                  </a:lnTo>
                  <a:lnTo>
                    <a:pt x="2340" y="8823"/>
                  </a:lnTo>
                  <a:lnTo>
                    <a:pt x="0" y="7414"/>
                  </a:lnTo>
                  <a:lnTo>
                    <a:pt x="130" y="728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       30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2" name="Freeform 21"/>
            <p:cNvSpPr>
              <a:spLocks/>
            </p:cNvSpPr>
            <p:nvPr/>
          </p:nvSpPr>
          <p:spPr bwMode="auto">
            <a:xfrm>
              <a:off x="7264983" y="3462173"/>
              <a:ext cx="827087" cy="517525"/>
            </a:xfrm>
            <a:custGeom>
              <a:avLst/>
              <a:gdLst>
                <a:gd name="T0" fmla="*/ 46 w 20000"/>
                <a:gd name="T1" fmla="*/ 16285 h 20000"/>
                <a:gd name="T2" fmla="*/ 399 w 20000"/>
                <a:gd name="T3" fmla="*/ 14367 h 20000"/>
                <a:gd name="T4" fmla="*/ 1626 w 20000"/>
                <a:gd name="T5" fmla="*/ 13137 h 20000"/>
                <a:gd name="T6" fmla="*/ 997 w 20000"/>
                <a:gd name="T7" fmla="*/ 10554 h 20000"/>
                <a:gd name="T8" fmla="*/ 1365 w 20000"/>
                <a:gd name="T9" fmla="*/ 8143 h 20000"/>
                <a:gd name="T10" fmla="*/ 2607 w 20000"/>
                <a:gd name="T11" fmla="*/ 9299 h 20000"/>
                <a:gd name="T12" fmla="*/ 4831 w 20000"/>
                <a:gd name="T13" fmla="*/ 7183 h 20000"/>
                <a:gd name="T14" fmla="*/ 6273 w 20000"/>
                <a:gd name="T15" fmla="*/ 7183 h 20000"/>
                <a:gd name="T16" fmla="*/ 6380 w 20000"/>
                <a:gd name="T17" fmla="*/ 3444 h 20000"/>
                <a:gd name="T18" fmla="*/ 8252 w 20000"/>
                <a:gd name="T19" fmla="*/ 3936 h 20000"/>
                <a:gd name="T20" fmla="*/ 8727 w 20000"/>
                <a:gd name="T21" fmla="*/ 1943 h 20000"/>
                <a:gd name="T22" fmla="*/ 9862 w 20000"/>
                <a:gd name="T23" fmla="*/ 1353 h 20000"/>
                <a:gd name="T24" fmla="*/ 12485 w 20000"/>
                <a:gd name="T25" fmla="*/ 3173 h 20000"/>
                <a:gd name="T26" fmla="*/ 13773 w 20000"/>
                <a:gd name="T27" fmla="*/ 320 h 20000"/>
                <a:gd name="T28" fmla="*/ 14985 w 20000"/>
                <a:gd name="T29" fmla="*/ 0 h 20000"/>
                <a:gd name="T30" fmla="*/ 15107 w 20000"/>
                <a:gd name="T31" fmla="*/ 2017 h 20000"/>
                <a:gd name="T32" fmla="*/ 16549 w 20000"/>
                <a:gd name="T33" fmla="*/ 2214 h 20000"/>
                <a:gd name="T34" fmla="*/ 17055 w 20000"/>
                <a:gd name="T35" fmla="*/ 4207 h 20000"/>
                <a:gd name="T36" fmla="*/ 19356 w 20000"/>
                <a:gd name="T37" fmla="*/ 6150 h 20000"/>
                <a:gd name="T38" fmla="*/ 19985 w 20000"/>
                <a:gd name="T39" fmla="*/ 8438 h 20000"/>
                <a:gd name="T40" fmla="*/ 18742 w 20000"/>
                <a:gd name="T41" fmla="*/ 9963 h 20000"/>
                <a:gd name="T42" fmla="*/ 18696 w 20000"/>
                <a:gd name="T43" fmla="*/ 10209 h 20000"/>
                <a:gd name="T44" fmla="*/ 18819 w 20000"/>
                <a:gd name="T45" fmla="*/ 10849 h 20000"/>
                <a:gd name="T46" fmla="*/ 16488 w 20000"/>
                <a:gd name="T47" fmla="*/ 11882 h 20000"/>
                <a:gd name="T48" fmla="*/ 11702 w 20000"/>
                <a:gd name="T49" fmla="*/ 18549 h 20000"/>
                <a:gd name="T50" fmla="*/ 10706 w 20000"/>
                <a:gd name="T51" fmla="*/ 18007 h 20000"/>
                <a:gd name="T52" fmla="*/ 8466 w 20000"/>
                <a:gd name="T53" fmla="*/ 19975 h 20000"/>
                <a:gd name="T54" fmla="*/ 4279 w 20000"/>
                <a:gd name="T55" fmla="*/ 17023 h 20000"/>
                <a:gd name="T56" fmla="*/ 3988 w 20000"/>
                <a:gd name="T57" fmla="*/ 15572 h 20000"/>
                <a:gd name="T58" fmla="*/ 2623 w 20000"/>
                <a:gd name="T59" fmla="*/ 18868 h 20000"/>
                <a:gd name="T60" fmla="*/ 1810 w 20000"/>
                <a:gd name="T61" fmla="*/ 17122 h 20000"/>
                <a:gd name="T62" fmla="*/ 951 w 20000"/>
                <a:gd name="T63" fmla="*/ 17958 h 20000"/>
                <a:gd name="T64" fmla="*/ 0 w 20000"/>
                <a:gd name="T65" fmla="*/ 16335 h 20000"/>
                <a:gd name="T66" fmla="*/ 46 w 20000"/>
                <a:gd name="T67" fmla="*/ 1628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0" h="20000">
                  <a:moveTo>
                    <a:pt x="46" y="16285"/>
                  </a:moveTo>
                  <a:lnTo>
                    <a:pt x="399" y="14367"/>
                  </a:lnTo>
                  <a:lnTo>
                    <a:pt x="1626" y="13137"/>
                  </a:lnTo>
                  <a:lnTo>
                    <a:pt x="997" y="10554"/>
                  </a:lnTo>
                  <a:lnTo>
                    <a:pt x="1365" y="8143"/>
                  </a:lnTo>
                  <a:lnTo>
                    <a:pt x="2607" y="9299"/>
                  </a:lnTo>
                  <a:lnTo>
                    <a:pt x="4831" y="7183"/>
                  </a:lnTo>
                  <a:lnTo>
                    <a:pt x="6273" y="7183"/>
                  </a:lnTo>
                  <a:lnTo>
                    <a:pt x="6380" y="3444"/>
                  </a:lnTo>
                  <a:lnTo>
                    <a:pt x="8252" y="3936"/>
                  </a:lnTo>
                  <a:lnTo>
                    <a:pt x="8727" y="1943"/>
                  </a:lnTo>
                  <a:lnTo>
                    <a:pt x="9862" y="1353"/>
                  </a:lnTo>
                  <a:lnTo>
                    <a:pt x="12485" y="3173"/>
                  </a:lnTo>
                  <a:lnTo>
                    <a:pt x="13773" y="320"/>
                  </a:lnTo>
                  <a:lnTo>
                    <a:pt x="14985" y="0"/>
                  </a:lnTo>
                  <a:lnTo>
                    <a:pt x="15107" y="2017"/>
                  </a:lnTo>
                  <a:lnTo>
                    <a:pt x="16549" y="2214"/>
                  </a:lnTo>
                  <a:lnTo>
                    <a:pt x="17055" y="4207"/>
                  </a:lnTo>
                  <a:lnTo>
                    <a:pt x="19356" y="6150"/>
                  </a:lnTo>
                  <a:lnTo>
                    <a:pt x="19985" y="8438"/>
                  </a:lnTo>
                  <a:lnTo>
                    <a:pt x="18742" y="9963"/>
                  </a:lnTo>
                  <a:lnTo>
                    <a:pt x="18696" y="10209"/>
                  </a:lnTo>
                  <a:lnTo>
                    <a:pt x="18819" y="10849"/>
                  </a:lnTo>
                  <a:lnTo>
                    <a:pt x="16488" y="11882"/>
                  </a:lnTo>
                  <a:lnTo>
                    <a:pt x="11702" y="18549"/>
                  </a:lnTo>
                  <a:lnTo>
                    <a:pt x="10706" y="18007"/>
                  </a:lnTo>
                  <a:lnTo>
                    <a:pt x="8466" y="19975"/>
                  </a:lnTo>
                  <a:lnTo>
                    <a:pt x="4279" y="17023"/>
                  </a:lnTo>
                  <a:lnTo>
                    <a:pt x="3988" y="15572"/>
                  </a:lnTo>
                  <a:lnTo>
                    <a:pt x="2623" y="18868"/>
                  </a:lnTo>
                  <a:lnTo>
                    <a:pt x="1810" y="17122"/>
                  </a:lnTo>
                  <a:lnTo>
                    <a:pt x="951" y="17958"/>
                  </a:lnTo>
                  <a:lnTo>
                    <a:pt x="0" y="16335"/>
                  </a:lnTo>
                  <a:lnTo>
                    <a:pt x="46" y="1628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34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8817558" y="3549485"/>
              <a:ext cx="636587" cy="531813"/>
            </a:xfrm>
            <a:custGeom>
              <a:avLst/>
              <a:gdLst>
                <a:gd name="T0" fmla="*/ 20 w 20000"/>
                <a:gd name="T1" fmla="*/ 6412 h 20000"/>
                <a:gd name="T2" fmla="*/ 1019 w 20000"/>
                <a:gd name="T3" fmla="*/ 6794 h 20000"/>
                <a:gd name="T4" fmla="*/ 679 w 20000"/>
                <a:gd name="T5" fmla="*/ 8534 h 20000"/>
                <a:gd name="T6" fmla="*/ 2118 w 20000"/>
                <a:gd name="T7" fmla="*/ 10131 h 20000"/>
                <a:gd name="T8" fmla="*/ 460 w 20000"/>
                <a:gd name="T9" fmla="*/ 10679 h 20000"/>
                <a:gd name="T10" fmla="*/ 460 w 20000"/>
                <a:gd name="T11" fmla="*/ 12729 h 20000"/>
                <a:gd name="T12" fmla="*/ 1818 w 20000"/>
                <a:gd name="T13" fmla="*/ 14041 h 20000"/>
                <a:gd name="T14" fmla="*/ 460 w 20000"/>
                <a:gd name="T15" fmla="*/ 16281 h 20000"/>
                <a:gd name="T16" fmla="*/ 2617 w 20000"/>
                <a:gd name="T17" fmla="*/ 17950 h 20000"/>
                <a:gd name="T18" fmla="*/ 2957 w 20000"/>
                <a:gd name="T19" fmla="*/ 19476 h 20000"/>
                <a:gd name="T20" fmla="*/ 4895 w 20000"/>
                <a:gd name="T21" fmla="*/ 18999 h 20000"/>
                <a:gd name="T22" fmla="*/ 4376 w 20000"/>
                <a:gd name="T23" fmla="*/ 17759 h 20000"/>
                <a:gd name="T24" fmla="*/ 7692 w 20000"/>
                <a:gd name="T25" fmla="*/ 18665 h 20000"/>
                <a:gd name="T26" fmla="*/ 7293 w 20000"/>
                <a:gd name="T27" fmla="*/ 19976 h 20000"/>
                <a:gd name="T28" fmla="*/ 8072 w 20000"/>
                <a:gd name="T29" fmla="*/ 19928 h 20000"/>
                <a:gd name="T30" fmla="*/ 8811 w 20000"/>
                <a:gd name="T31" fmla="*/ 17664 h 20000"/>
                <a:gd name="T32" fmla="*/ 11369 w 20000"/>
                <a:gd name="T33" fmla="*/ 18331 h 20000"/>
                <a:gd name="T34" fmla="*/ 11508 w 20000"/>
                <a:gd name="T35" fmla="*/ 16949 h 20000"/>
                <a:gd name="T36" fmla="*/ 15804 w 20000"/>
                <a:gd name="T37" fmla="*/ 15805 h 20000"/>
                <a:gd name="T38" fmla="*/ 16523 w 20000"/>
                <a:gd name="T39" fmla="*/ 13421 h 20000"/>
                <a:gd name="T40" fmla="*/ 14785 w 20000"/>
                <a:gd name="T41" fmla="*/ 13135 h 20000"/>
                <a:gd name="T42" fmla="*/ 17123 w 20000"/>
                <a:gd name="T43" fmla="*/ 9487 h 20000"/>
                <a:gd name="T44" fmla="*/ 19361 w 20000"/>
                <a:gd name="T45" fmla="*/ 9178 h 20000"/>
                <a:gd name="T46" fmla="*/ 19980 w 20000"/>
                <a:gd name="T47" fmla="*/ 7723 h 20000"/>
                <a:gd name="T48" fmla="*/ 19121 w 20000"/>
                <a:gd name="T49" fmla="*/ 6484 h 20000"/>
                <a:gd name="T50" fmla="*/ 19560 w 20000"/>
                <a:gd name="T51" fmla="*/ 4720 h 20000"/>
                <a:gd name="T52" fmla="*/ 17882 w 20000"/>
                <a:gd name="T53" fmla="*/ 4029 h 20000"/>
                <a:gd name="T54" fmla="*/ 16983 w 20000"/>
                <a:gd name="T55" fmla="*/ 1240 h 20000"/>
                <a:gd name="T56" fmla="*/ 15085 w 20000"/>
                <a:gd name="T57" fmla="*/ 215 h 20000"/>
                <a:gd name="T58" fmla="*/ 15105 w 20000"/>
                <a:gd name="T59" fmla="*/ 24 h 20000"/>
                <a:gd name="T60" fmla="*/ 12048 w 20000"/>
                <a:gd name="T61" fmla="*/ 0 h 20000"/>
                <a:gd name="T62" fmla="*/ 10669 w 20000"/>
                <a:gd name="T63" fmla="*/ 1645 h 20000"/>
                <a:gd name="T64" fmla="*/ 8531 w 20000"/>
                <a:gd name="T65" fmla="*/ 24 h 20000"/>
                <a:gd name="T66" fmla="*/ 5654 w 20000"/>
                <a:gd name="T67" fmla="*/ 3504 h 20000"/>
                <a:gd name="T68" fmla="*/ 4036 w 20000"/>
                <a:gd name="T69" fmla="*/ 1406 h 20000"/>
                <a:gd name="T70" fmla="*/ 1459 w 20000"/>
                <a:gd name="T71" fmla="*/ 2050 h 20000"/>
                <a:gd name="T72" fmla="*/ 1419 w 20000"/>
                <a:gd name="T73" fmla="*/ 2336 h 20000"/>
                <a:gd name="T74" fmla="*/ 2098 w 20000"/>
                <a:gd name="T75" fmla="*/ 3933 h 20000"/>
                <a:gd name="T76" fmla="*/ 939 w 20000"/>
                <a:gd name="T77" fmla="*/ 4172 h 20000"/>
                <a:gd name="T78" fmla="*/ 0 w 20000"/>
                <a:gd name="T79" fmla="*/ 6126 h 20000"/>
                <a:gd name="T80" fmla="*/ 20 w 20000"/>
                <a:gd name="T81" fmla="*/ 6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00" h="20000">
                  <a:moveTo>
                    <a:pt x="20" y="6412"/>
                  </a:moveTo>
                  <a:lnTo>
                    <a:pt x="1019" y="6794"/>
                  </a:lnTo>
                  <a:lnTo>
                    <a:pt x="679" y="8534"/>
                  </a:lnTo>
                  <a:lnTo>
                    <a:pt x="2118" y="10131"/>
                  </a:lnTo>
                  <a:lnTo>
                    <a:pt x="460" y="10679"/>
                  </a:lnTo>
                  <a:lnTo>
                    <a:pt x="460" y="12729"/>
                  </a:lnTo>
                  <a:lnTo>
                    <a:pt x="1818" y="14041"/>
                  </a:lnTo>
                  <a:lnTo>
                    <a:pt x="460" y="16281"/>
                  </a:lnTo>
                  <a:lnTo>
                    <a:pt x="2617" y="17950"/>
                  </a:lnTo>
                  <a:lnTo>
                    <a:pt x="2957" y="19476"/>
                  </a:lnTo>
                  <a:lnTo>
                    <a:pt x="4895" y="18999"/>
                  </a:lnTo>
                  <a:lnTo>
                    <a:pt x="4376" y="17759"/>
                  </a:lnTo>
                  <a:lnTo>
                    <a:pt x="7692" y="18665"/>
                  </a:lnTo>
                  <a:lnTo>
                    <a:pt x="7293" y="19976"/>
                  </a:lnTo>
                  <a:lnTo>
                    <a:pt x="8072" y="19928"/>
                  </a:lnTo>
                  <a:lnTo>
                    <a:pt x="8811" y="17664"/>
                  </a:lnTo>
                  <a:lnTo>
                    <a:pt x="11369" y="18331"/>
                  </a:lnTo>
                  <a:lnTo>
                    <a:pt x="11508" y="16949"/>
                  </a:lnTo>
                  <a:lnTo>
                    <a:pt x="15804" y="15805"/>
                  </a:lnTo>
                  <a:lnTo>
                    <a:pt x="16523" y="13421"/>
                  </a:lnTo>
                  <a:lnTo>
                    <a:pt x="14785" y="13135"/>
                  </a:lnTo>
                  <a:lnTo>
                    <a:pt x="17123" y="9487"/>
                  </a:lnTo>
                  <a:lnTo>
                    <a:pt x="19361" y="9178"/>
                  </a:lnTo>
                  <a:lnTo>
                    <a:pt x="19980" y="7723"/>
                  </a:lnTo>
                  <a:lnTo>
                    <a:pt x="19121" y="6484"/>
                  </a:lnTo>
                  <a:lnTo>
                    <a:pt x="19560" y="4720"/>
                  </a:lnTo>
                  <a:lnTo>
                    <a:pt x="17882" y="4029"/>
                  </a:lnTo>
                  <a:lnTo>
                    <a:pt x="16983" y="1240"/>
                  </a:lnTo>
                  <a:lnTo>
                    <a:pt x="15085" y="215"/>
                  </a:lnTo>
                  <a:lnTo>
                    <a:pt x="15105" y="24"/>
                  </a:lnTo>
                  <a:lnTo>
                    <a:pt x="12048" y="0"/>
                  </a:lnTo>
                  <a:lnTo>
                    <a:pt x="10669" y="1645"/>
                  </a:lnTo>
                  <a:lnTo>
                    <a:pt x="8531" y="24"/>
                  </a:lnTo>
                  <a:lnTo>
                    <a:pt x="5654" y="3504"/>
                  </a:lnTo>
                  <a:lnTo>
                    <a:pt x="4036" y="1406"/>
                  </a:lnTo>
                  <a:lnTo>
                    <a:pt x="1459" y="2050"/>
                  </a:lnTo>
                  <a:lnTo>
                    <a:pt x="1419" y="2336"/>
                  </a:lnTo>
                  <a:lnTo>
                    <a:pt x="2098" y="3933"/>
                  </a:lnTo>
                  <a:lnTo>
                    <a:pt x="939" y="4172"/>
                  </a:lnTo>
                  <a:lnTo>
                    <a:pt x="0" y="6126"/>
                  </a:lnTo>
                  <a:lnTo>
                    <a:pt x="20" y="641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83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auto">
            <a:xfrm>
              <a:off x="8306383" y="3208173"/>
              <a:ext cx="558800" cy="449262"/>
            </a:xfrm>
            <a:custGeom>
              <a:avLst/>
              <a:gdLst>
                <a:gd name="T0" fmla="*/ 91 w 20000"/>
                <a:gd name="T1" fmla="*/ 1530 h 20000"/>
                <a:gd name="T2" fmla="*/ 91 w 20000"/>
                <a:gd name="T3" fmla="*/ 0 h 20000"/>
                <a:gd name="T4" fmla="*/ 2776 w 20000"/>
                <a:gd name="T5" fmla="*/ 793 h 20000"/>
                <a:gd name="T6" fmla="*/ 3163 w 20000"/>
                <a:gd name="T7" fmla="*/ 3088 h 20000"/>
                <a:gd name="T8" fmla="*/ 9147 w 20000"/>
                <a:gd name="T9" fmla="*/ 312 h 20000"/>
                <a:gd name="T10" fmla="*/ 9192 w 20000"/>
                <a:gd name="T11" fmla="*/ 3059 h 20000"/>
                <a:gd name="T12" fmla="*/ 12628 w 20000"/>
                <a:gd name="T13" fmla="*/ 3201 h 20000"/>
                <a:gd name="T14" fmla="*/ 15131 w 20000"/>
                <a:gd name="T15" fmla="*/ 6176 h 20000"/>
                <a:gd name="T16" fmla="*/ 15199 w 20000"/>
                <a:gd name="T17" fmla="*/ 7649 h 20000"/>
                <a:gd name="T18" fmla="*/ 15427 w 20000"/>
                <a:gd name="T19" fmla="*/ 11246 h 20000"/>
                <a:gd name="T20" fmla="*/ 17065 w 20000"/>
                <a:gd name="T21" fmla="*/ 12181 h 20000"/>
                <a:gd name="T22" fmla="*/ 16177 w 20000"/>
                <a:gd name="T23" fmla="*/ 15127 h 20000"/>
                <a:gd name="T24" fmla="*/ 17975 w 20000"/>
                <a:gd name="T25" fmla="*/ 14929 h 20000"/>
                <a:gd name="T26" fmla="*/ 19977 w 20000"/>
                <a:gd name="T27" fmla="*/ 17649 h 20000"/>
                <a:gd name="T28" fmla="*/ 19932 w 20000"/>
                <a:gd name="T29" fmla="*/ 17989 h 20000"/>
                <a:gd name="T30" fmla="*/ 17270 w 20000"/>
                <a:gd name="T31" fmla="*/ 19972 h 20000"/>
                <a:gd name="T32" fmla="*/ 15290 w 20000"/>
                <a:gd name="T33" fmla="*/ 19802 h 20000"/>
                <a:gd name="T34" fmla="*/ 12014 w 20000"/>
                <a:gd name="T35" fmla="*/ 17762 h 20000"/>
                <a:gd name="T36" fmla="*/ 9807 w 20000"/>
                <a:gd name="T37" fmla="*/ 17932 h 20000"/>
                <a:gd name="T38" fmla="*/ 6075 w 20000"/>
                <a:gd name="T39" fmla="*/ 14051 h 20000"/>
                <a:gd name="T40" fmla="*/ 1866 w 20000"/>
                <a:gd name="T41" fmla="*/ 12408 h 20000"/>
                <a:gd name="T42" fmla="*/ 3572 w 20000"/>
                <a:gd name="T43" fmla="*/ 9575 h 20000"/>
                <a:gd name="T44" fmla="*/ 1092 w 20000"/>
                <a:gd name="T45" fmla="*/ 6742 h 20000"/>
                <a:gd name="T46" fmla="*/ 1411 w 20000"/>
                <a:gd name="T47" fmla="*/ 4278 h 20000"/>
                <a:gd name="T48" fmla="*/ 0 w 20000"/>
                <a:gd name="T49" fmla="*/ 1671 h 20000"/>
                <a:gd name="T50" fmla="*/ 91 w 20000"/>
                <a:gd name="T51" fmla="*/ 153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91" y="1530"/>
                  </a:moveTo>
                  <a:lnTo>
                    <a:pt x="91" y="0"/>
                  </a:lnTo>
                  <a:lnTo>
                    <a:pt x="2776" y="793"/>
                  </a:lnTo>
                  <a:lnTo>
                    <a:pt x="3163" y="3088"/>
                  </a:lnTo>
                  <a:lnTo>
                    <a:pt x="9147" y="312"/>
                  </a:lnTo>
                  <a:lnTo>
                    <a:pt x="9192" y="3059"/>
                  </a:lnTo>
                  <a:lnTo>
                    <a:pt x="12628" y="3201"/>
                  </a:lnTo>
                  <a:lnTo>
                    <a:pt x="15131" y="6176"/>
                  </a:lnTo>
                  <a:lnTo>
                    <a:pt x="15199" y="7649"/>
                  </a:lnTo>
                  <a:lnTo>
                    <a:pt x="15427" y="11246"/>
                  </a:lnTo>
                  <a:lnTo>
                    <a:pt x="17065" y="12181"/>
                  </a:lnTo>
                  <a:lnTo>
                    <a:pt x="16177" y="15127"/>
                  </a:lnTo>
                  <a:lnTo>
                    <a:pt x="17975" y="14929"/>
                  </a:lnTo>
                  <a:lnTo>
                    <a:pt x="19977" y="17649"/>
                  </a:lnTo>
                  <a:lnTo>
                    <a:pt x="19932" y="17989"/>
                  </a:lnTo>
                  <a:lnTo>
                    <a:pt x="17270" y="19972"/>
                  </a:lnTo>
                  <a:lnTo>
                    <a:pt x="15290" y="19802"/>
                  </a:lnTo>
                  <a:lnTo>
                    <a:pt x="12014" y="17762"/>
                  </a:lnTo>
                  <a:lnTo>
                    <a:pt x="9807" y="17932"/>
                  </a:lnTo>
                  <a:lnTo>
                    <a:pt x="6075" y="14051"/>
                  </a:lnTo>
                  <a:lnTo>
                    <a:pt x="1866" y="12408"/>
                  </a:lnTo>
                  <a:lnTo>
                    <a:pt x="3572" y="9575"/>
                  </a:lnTo>
                  <a:lnTo>
                    <a:pt x="1092" y="6742"/>
                  </a:lnTo>
                  <a:lnTo>
                    <a:pt x="1411" y="4278"/>
                  </a:lnTo>
                  <a:lnTo>
                    <a:pt x="0" y="1671"/>
                  </a:lnTo>
                  <a:lnTo>
                    <a:pt x="91" y="153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84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8728658" y="2950998"/>
              <a:ext cx="719137" cy="692150"/>
            </a:xfrm>
            <a:custGeom>
              <a:avLst/>
              <a:gdLst>
                <a:gd name="T0" fmla="*/ 53 w 20000"/>
                <a:gd name="T1" fmla="*/ 12404 h 20000"/>
                <a:gd name="T2" fmla="*/ 229 w 20000"/>
                <a:gd name="T3" fmla="*/ 14716 h 20000"/>
                <a:gd name="T4" fmla="*/ 1500 w 20000"/>
                <a:gd name="T5" fmla="*/ 15339 h 20000"/>
                <a:gd name="T6" fmla="*/ 812 w 20000"/>
                <a:gd name="T7" fmla="*/ 17229 h 20000"/>
                <a:gd name="T8" fmla="*/ 2207 w 20000"/>
                <a:gd name="T9" fmla="*/ 17119 h 20000"/>
                <a:gd name="T10" fmla="*/ 3760 w 20000"/>
                <a:gd name="T11" fmla="*/ 18862 h 20000"/>
                <a:gd name="T12" fmla="*/ 6037 w 20000"/>
                <a:gd name="T13" fmla="*/ 18367 h 20000"/>
                <a:gd name="T14" fmla="*/ 7467 w 20000"/>
                <a:gd name="T15" fmla="*/ 19982 h 20000"/>
                <a:gd name="T16" fmla="*/ 10009 w 20000"/>
                <a:gd name="T17" fmla="*/ 17303 h 20000"/>
                <a:gd name="T18" fmla="*/ 11898 w 20000"/>
                <a:gd name="T19" fmla="*/ 18550 h 20000"/>
                <a:gd name="T20" fmla="*/ 13116 w 20000"/>
                <a:gd name="T21" fmla="*/ 17284 h 20000"/>
                <a:gd name="T22" fmla="*/ 15816 w 20000"/>
                <a:gd name="T23" fmla="*/ 17303 h 20000"/>
                <a:gd name="T24" fmla="*/ 16823 w 20000"/>
                <a:gd name="T25" fmla="*/ 16844 h 20000"/>
                <a:gd name="T26" fmla="*/ 16222 w 20000"/>
                <a:gd name="T27" fmla="*/ 15413 h 20000"/>
                <a:gd name="T28" fmla="*/ 19982 w 20000"/>
                <a:gd name="T29" fmla="*/ 14954 h 20000"/>
                <a:gd name="T30" fmla="*/ 17123 w 20000"/>
                <a:gd name="T31" fmla="*/ 12294 h 20000"/>
                <a:gd name="T32" fmla="*/ 16222 w 20000"/>
                <a:gd name="T33" fmla="*/ 9725 h 20000"/>
                <a:gd name="T34" fmla="*/ 18853 w 20000"/>
                <a:gd name="T35" fmla="*/ 5872 h 20000"/>
                <a:gd name="T36" fmla="*/ 19541 w 20000"/>
                <a:gd name="T37" fmla="*/ 4477 h 20000"/>
                <a:gd name="T38" fmla="*/ 18235 w 20000"/>
                <a:gd name="T39" fmla="*/ 2514 h 20000"/>
                <a:gd name="T40" fmla="*/ 19259 w 20000"/>
                <a:gd name="T41" fmla="*/ 1596 h 20000"/>
                <a:gd name="T42" fmla="*/ 19382 w 20000"/>
                <a:gd name="T43" fmla="*/ 0 h 20000"/>
                <a:gd name="T44" fmla="*/ 15887 w 20000"/>
                <a:gd name="T45" fmla="*/ 2440 h 20000"/>
                <a:gd name="T46" fmla="*/ 15252 w 20000"/>
                <a:gd name="T47" fmla="*/ 4349 h 20000"/>
                <a:gd name="T48" fmla="*/ 13257 w 20000"/>
                <a:gd name="T49" fmla="*/ 4367 h 20000"/>
                <a:gd name="T50" fmla="*/ 11598 w 20000"/>
                <a:gd name="T51" fmla="*/ 2954 h 20000"/>
                <a:gd name="T52" fmla="*/ 11086 w 20000"/>
                <a:gd name="T53" fmla="*/ 4147 h 20000"/>
                <a:gd name="T54" fmla="*/ 9815 w 20000"/>
                <a:gd name="T55" fmla="*/ 4239 h 20000"/>
                <a:gd name="T56" fmla="*/ 9815 w 20000"/>
                <a:gd name="T57" fmla="*/ 5853 h 20000"/>
                <a:gd name="T58" fmla="*/ 7749 w 20000"/>
                <a:gd name="T59" fmla="*/ 4000 h 20000"/>
                <a:gd name="T60" fmla="*/ 5349 w 20000"/>
                <a:gd name="T61" fmla="*/ 7193 h 20000"/>
                <a:gd name="T62" fmla="*/ 5649 w 20000"/>
                <a:gd name="T63" fmla="*/ 8642 h 20000"/>
                <a:gd name="T64" fmla="*/ 4537 w 20000"/>
                <a:gd name="T65" fmla="*/ 7706 h 20000"/>
                <a:gd name="T66" fmla="*/ 5437 w 20000"/>
                <a:gd name="T67" fmla="*/ 9780 h 20000"/>
                <a:gd name="T68" fmla="*/ 2471 w 20000"/>
                <a:gd name="T69" fmla="*/ 9853 h 20000"/>
                <a:gd name="T70" fmla="*/ 2471 w 20000"/>
                <a:gd name="T71" fmla="*/ 10697 h 20000"/>
                <a:gd name="T72" fmla="*/ 1094 w 20000"/>
                <a:gd name="T73" fmla="*/ 9927 h 20000"/>
                <a:gd name="T74" fmla="*/ 0 w 20000"/>
                <a:gd name="T75" fmla="*/ 11431 h 20000"/>
                <a:gd name="T76" fmla="*/ 53 w 20000"/>
                <a:gd name="T77" fmla="*/ 12404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000" h="20000">
                  <a:moveTo>
                    <a:pt x="53" y="12404"/>
                  </a:moveTo>
                  <a:lnTo>
                    <a:pt x="229" y="14716"/>
                  </a:lnTo>
                  <a:lnTo>
                    <a:pt x="1500" y="15339"/>
                  </a:lnTo>
                  <a:lnTo>
                    <a:pt x="812" y="17229"/>
                  </a:lnTo>
                  <a:lnTo>
                    <a:pt x="2207" y="17119"/>
                  </a:lnTo>
                  <a:lnTo>
                    <a:pt x="3760" y="18862"/>
                  </a:lnTo>
                  <a:lnTo>
                    <a:pt x="6037" y="18367"/>
                  </a:lnTo>
                  <a:lnTo>
                    <a:pt x="7467" y="19982"/>
                  </a:lnTo>
                  <a:lnTo>
                    <a:pt x="10009" y="17303"/>
                  </a:lnTo>
                  <a:lnTo>
                    <a:pt x="11898" y="18550"/>
                  </a:lnTo>
                  <a:lnTo>
                    <a:pt x="13116" y="17284"/>
                  </a:lnTo>
                  <a:lnTo>
                    <a:pt x="15816" y="17303"/>
                  </a:lnTo>
                  <a:lnTo>
                    <a:pt x="16823" y="16844"/>
                  </a:lnTo>
                  <a:lnTo>
                    <a:pt x="16222" y="15413"/>
                  </a:lnTo>
                  <a:lnTo>
                    <a:pt x="19982" y="14954"/>
                  </a:lnTo>
                  <a:lnTo>
                    <a:pt x="17123" y="12294"/>
                  </a:lnTo>
                  <a:lnTo>
                    <a:pt x="16222" y="9725"/>
                  </a:lnTo>
                  <a:lnTo>
                    <a:pt x="18853" y="5872"/>
                  </a:lnTo>
                  <a:lnTo>
                    <a:pt x="19541" y="4477"/>
                  </a:lnTo>
                  <a:lnTo>
                    <a:pt x="18235" y="2514"/>
                  </a:lnTo>
                  <a:lnTo>
                    <a:pt x="19259" y="1596"/>
                  </a:lnTo>
                  <a:lnTo>
                    <a:pt x="19382" y="0"/>
                  </a:lnTo>
                  <a:lnTo>
                    <a:pt x="15887" y="2440"/>
                  </a:lnTo>
                  <a:lnTo>
                    <a:pt x="15252" y="4349"/>
                  </a:lnTo>
                  <a:lnTo>
                    <a:pt x="13257" y="4367"/>
                  </a:lnTo>
                  <a:lnTo>
                    <a:pt x="11598" y="2954"/>
                  </a:lnTo>
                  <a:lnTo>
                    <a:pt x="11086" y="4147"/>
                  </a:lnTo>
                  <a:lnTo>
                    <a:pt x="9815" y="4239"/>
                  </a:lnTo>
                  <a:lnTo>
                    <a:pt x="9815" y="5853"/>
                  </a:lnTo>
                  <a:lnTo>
                    <a:pt x="7749" y="4000"/>
                  </a:lnTo>
                  <a:lnTo>
                    <a:pt x="5349" y="7193"/>
                  </a:lnTo>
                  <a:lnTo>
                    <a:pt x="5649" y="8642"/>
                  </a:lnTo>
                  <a:lnTo>
                    <a:pt x="4537" y="7706"/>
                  </a:lnTo>
                  <a:lnTo>
                    <a:pt x="5437" y="9780"/>
                  </a:lnTo>
                  <a:lnTo>
                    <a:pt x="2471" y="9853"/>
                  </a:lnTo>
                  <a:lnTo>
                    <a:pt x="2471" y="10697"/>
                  </a:lnTo>
                  <a:lnTo>
                    <a:pt x="1094" y="9927"/>
                  </a:lnTo>
                  <a:lnTo>
                    <a:pt x="0" y="11431"/>
                  </a:lnTo>
                  <a:lnTo>
                    <a:pt x="53" y="1240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fr-FR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04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8107945" y="3487573"/>
              <a:ext cx="777875" cy="496887"/>
            </a:xfrm>
            <a:custGeom>
              <a:avLst/>
              <a:gdLst>
                <a:gd name="T0" fmla="*/ 65 w 20000"/>
                <a:gd name="T1" fmla="*/ 12031 h 20000"/>
                <a:gd name="T2" fmla="*/ 3007 w 20000"/>
                <a:gd name="T3" fmla="*/ 9119 h 20000"/>
                <a:gd name="T4" fmla="*/ 2484 w 20000"/>
                <a:gd name="T5" fmla="*/ 8352 h 20000"/>
                <a:gd name="T6" fmla="*/ 3235 w 20000"/>
                <a:gd name="T7" fmla="*/ 6284 h 20000"/>
                <a:gd name="T8" fmla="*/ 5033 w 20000"/>
                <a:gd name="T9" fmla="*/ 6488 h 20000"/>
                <a:gd name="T10" fmla="*/ 5212 w 20000"/>
                <a:gd name="T11" fmla="*/ 1558 h 20000"/>
                <a:gd name="T12" fmla="*/ 6438 w 20000"/>
                <a:gd name="T13" fmla="*/ 0 h 20000"/>
                <a:gd name="T14" fmla="*/ 9444 w 20000"/>
                <a:gd name="T15" fmla="*/ 1481 h 20000"/>
                <a:gd name="T16" fmla="*/ 12124 w 20000"/>
                <a:gd name="T17" fmla="*/ 4981 h 20000"/>
                <a:gd name="T18" fmla="*/ 13709 w 20000"/>
                <a:gd name="T19" fmla="*/ 4802 h 20000"/>
                <a:gd name="T20" fmla="*/ 16062 w 20000"/>
                <a:gd name="T21" fmla="*/ 6667 h 20000"/>
                <a:gd name="T22" fmla="*/ 17500 w 20000"/>
                <a:gd name="T23" fmla="*/ 6794 h 20000"/>
                <a:gd name="T24" fmla="*/ 19412 w 20000"/>
                <a:gd name="T25" fmla="*/ 5006 h 20000"/>
                <a:gd name="T26" fmla="*/ 19951 w 20000"/>
                <a:gd name="T27" fmla="*/ 6743 h 20000"/>
                <a:gd name="T28" fmla="*/ 19003 w 20000"/>
                <a:gd name="T29" fmla="*/ 6973 h 20000"/>
                <a:gd name="T30" fmla="*/ 18235 w 20000"/>
                <a:gd name="T31" fmla="*/ 9068 h 20000"/>
                <a:gd name="T32" fmla="*/ 18268 w 20000"/>
                <a:gd name="T33" fmla="*/ 9374 h 20000"/>
                <a:gd name="T34" fmla="*/ 19085 w 20000"/>
                <a:gd name="T35" fmla="*/ 9783 h 20000"/>
                <a:gd name="T36" fmla="*/ 18791 w 20000"/>
                <a:gd name="T37" fmla="*/ 11648 h 20000"/>
                <a:gd name="T38" fmla="*/ 19984 w 20000"/>
                <a:gd name="T39" fmla="*/ 13359 h 20000"/>
                <a:gd name="T40" fmla="*/ 18611 w 20000"/>
                <a:gd name="T41" fmla="*/ 13946 h 20000"/>
                <a:gd name="T42" fmla="*/ 18611 w 20000"/>
                <a:gd name="T43" fmla="*/ 16143 h 20000"/>
                <a:gd name="T44" fmla="*/ 19739 w 20000"/>
                <a:gd name="T45" fmla="*/ 17548 h 20000"/>
                <a:gd name="T46" fmla="*/ 18611 w 20000"/>
                <a:gd name="T47" fmla="*/ 19974 h 20000"/>
                <a:gd name="T48" fmla="*/ 14265 w 20000"/>
                <a:gd name="T49" fmla="*/ 19387 h 20000"/>
                <a:gd name="T50" fmla="*/ 14608 w 20000"/>
                <a:gd name="T51" fmla="*/ 16526 h 20000"/>
                <a:gd name="T52" fmla="*/ 13824 w 20000"/>
                <a:gd name="T53" fmla="*/ 15249 h 20000"/>
                <a:gd name="T54" fmla="*/ 10458 w 20000"/>
                <a:gd name="T55" fmla="*/ 16245 h 20000"/>
                <a:gd name="T56" fmla="*/ 9853 w 20000"/>
                <a:gd name="T57" fmla="*/ 14662 h 20000"/>
                <a:gd name="T58" fmla="*/ 11487 w 20000"/>
                <a:gd name="T59" fmla="*/ 14330 h 20000"/>
                <a:gd name="T60" fmla="*/ 12761 w 20000"/>
                <a:gd name="T61" fmla="*/ 12031 h 20000"/>
                <a:gd name="T62" fmla="*/ 11912 w 20000"/>
                <a:gd name="T63" fmla="*/ 12899 h 20000"/>
                <a:gd name="T64" fmla="*/ 10114 w 20000"/>
                <a:gd name="T65" fmla="*/ 10013 h 20000"/>
                <a:gd name="T66" fmla="*/ 10637 w 20000"/>
                <a:gd name="T67" fmla="*/ 14125 h 20000"/>
                <a:gd name="T68" fmla="*/ 8873 w 20000"/>
                <a:gd name="T69" fmla="*/ 13436 h 20000"/>
                <a:gd name="T70" fmla="*/ 7827 w 20000"/>
                <a:gd name="T71" fmla="*/ 16347 h 20000"/>
                <a:gd name="T72" fmla="*/ 4379 w 20000"/>
                <a:gd name="T73" fmla="*/ 15453 h 20000"/>
                <a:gd name="T74" fmla="*/ 4771 w 20000"/>
                <a:gd name="T75" fmla="*/ 14227 h 20000"/>
                <a:gd name="T76" fmla="*/ 4036 w 20000"/>
                <a:gd name="T77" fmla="*/ 13103 h 20000"/>
                <a:gd name="T78" fmla="*/ 0 w 20000"/>
                <a:gd name="T79" fmla="*/ 12925 h 20000"/>
                <a:gd name="T80" fmla="*/ 65 w 20000"/>
                <a:gd name="T81" fmla="*/ 12031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00" h="20000">
                  <a:moveTo>
                    <a:pt x="65" y="12031"/>
                  </a:moveTo>
                  <a:lnTo>
                    <a:pt x="3007" y="9119"/>
                  </a:lnTo>
                  <a:lnTo>
                    <a:pt x="2484" y="8352"/>
                  </a:lnTo>
                  <a:lnTo>
                    <a:pt x="3235" y="6284"/>
                  </a:lnTo>
                  <a:lnTo>
                    <a:pt x="5033" y="6488"/>
                  </a:lnTo>
                  <a:lnTo>
                    <a:pt x="5212" y="1558"/>
                  </a:lnTo>
                  <a:lnTo>
                    <a:pt x="6438" y="0"/>
                  </a:lnTo>
                  <a:lnTo>
                    <a:pt x="9444" y="1481"/>
                  </a:lnTo>
                  <a:lnTo>
                    <a:pt x="12124" y="4981"/>
                  </a:lnTo>
                  <a:lnTo>
                    <a:pt x="13709" y="4802"/>
                  </a:lnTo>
                  <a:lnTo>
                    <a:pt x="16062" y="6667"/>
                  </a:lnTo>
                  <a:lnTo>
                    <a:pt x="17500" y="6794"/>
                  </a:lnTo>
                  <a:lnTo>
                    <a:pt x="19412" y="5006"/>
                  </a:lnTo>
                  <a:lnTo>
                    <a:pt x="19951" y="6743"/>
                  </a:lnTo>
                  <a:lnTo>
                    <a:pt x="19003" y="6973"/>
                  </a:lnTo>
                  <a:lnTo>
                    <a:pt x="18235" y="9068"/>
                  </a:lnTo>
                  <a:lnTo>
                    <a:pt x="18268" y="9374"/>
                  </a:lnTo>
                  <a:lnTo>
                    <a:pt x="19085" y="9783"/>
                  </a:lnTo>
                  <a:lnTo>
                    <a:pt x="18791" y="11648"/>
                  </a:lnTo>
                  <a:lnTo>
                    <a:pt x="19984" y="13359"/>
                  </a:lnTo>
                  <a:lnTo>
                    <a:pt x="18611" y="13946"/>
                  </a:lnTo>
                  <a:lnTo>
                    <a:pt x="18611" y="16143"/>
                  </a:lnTo>
                  <a:lnTo>
                    <a:pt x="19739" y="17548"/>
                  </a:lnTo>
                  <a:lnTo>
                    <a:pt x="18611" y="19974"/>
                  </a:lnTo>
                  <a:lnTo>
                    <a:pt x="14265" y="19387"/>
                  </a:lnTo>
                  <a:lnTo>
                    <a:pt x="14608" y="16526"/>
                  </a:lnTo>
                  <a:lnTo>
                    <a:pt x="13824" y="15249"/>
                  </a:lnTo>
                  <a:lnTo>
                    <a:pt x="10458" y="16245"/>
                  </a:lnTo>
                  <a:lnTo>
                    <a:pt x="9853" y="14662"/>
                  </a:lnTo>
                  <a:lnTo>
                    <a:pt x="11487" y="14330"/>
                  </a:lnTo>
                  <a:lnTo>
                    <a:pt x="12761" y="12031"/>
                  </a:lnTo>
                  <a:lnTo>
                    <a:pt x="11912" y="12899"/>
                  </a:lnTo>
                  <a:lnTo>
                    <a:pt x="10114" y="10013"/>
                  </a:lnTo>
                  <a:lnTo>
                    <a:pt x="10637" y="14125"/>
                  </a:lnTo>
                  <a:lnTo>
                    <a:pt x="8873" y="13436"/>
                  </a:lnTo>
                  <a:lnTo>
                    <a:pt x="7827" y="16347"/>
                  </a:lnTo>
                  <a:lnTo>
                    <a:pt x="4379" y="15453"/>
                  </a:lnTo>
                  <a:lnTo>
                    <a:pt x="4771" y="14227"/>
                  </a:lnTo>
                  <a:lnTo>
                    <a:pt x="4036" y="13103"/>
                  </a:lnTo>
                  <a:lnTo>
                    <a:pt x="0" y="12925"/>
                  </a:lnTo>
                  <a:lnTo>
                    <a:pt x="65" y="12031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fr-FR" dirty="0" smtClean="0">
                <a:solidFill>
                  <a:schemeClr val="bg1"/>
                </a:solidFill>
              </a:endParaRPr>
            </a:p>
            <a:p>
              <a:pPr algn="ctr"/>
              <a:endParaRPr lang="fr-FR" dirty="0" smtClean="0">
                <a:solidFill>
                  <a:schemeClr val="bg1"/>
                </a:solidFill>
              </a:endParaRPr>
            </a:p>
            <a:p>
              <a:pPr algn="ctr"/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6272788" y="3788930"/>
            <a:ext cx="989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71%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292693" y="5235023"/>
            <a:ext cx="2946961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Marseille : seulement… 50% !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/>
          <p:cNvCxnSpPr>
            <a:stCxn id="17" idx="2"/>
            <a:endCxn id="18" idx="0"/>
          </p:cNvCxnSpPr>
          <p:nvPr/>
        </p:nvCxnSpPr>
        <p:spPr>
          <a:xfrm flipH="1">
            <a:off x="6766174" y="4435261"/>
            <a:ext cx="1301" cy="799762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33" y="1416633"/>
            <a:ext cx="2403304" cy="66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75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5325" y="1725156"/>
            <a:ext cx="10801350" cy="1448658"/>
          </a:xfrm>
          <a:prstGeom prst="rect">
            <a:avLst/>
          </a:prstGeom>
          <a:solidFill>
            <a:srgbClr val="538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5985379" y="2588964"/>
            <a:ext cx="5117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721 </a:t>
            </a:r>
            <a:r>
              <a:rPr lang="fr-FR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M€ de PIB</a:t>
            </a:r>
            <a:endParaRPr lang="fr-FR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325" y="3797879"/>
            <a:ext cx="3496291" cy="2010170"/>
          </a:xfrm>
          <a:prstGeom prst="rect">
            <a:avLst/>
          </a:prstGeom>
          <a:noFill/>
          <a:ln w="12700">
            <a:solidFill>
              <a:srgbClr val="5383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347854" y="3797879"/>
            <a:ext cx="3496291" cy="2010170"/>
          </a:xfrm>
          <a:prstGeom prst="rect">
            <a:avLst/>
          </a:prstGeom>
          <a:noFill/>
          <a:ln w="12700">
            <a:solidFill>
              <a:srgbClr val="5383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8000384" y="3797878"/>
            <a:ext cx="3496291" cy="2010170"/>
          </a:xfrm>
          <a:prstGeom prst="rect">
            <a:avLst/>
          </a:prstGeom>
          <a:noFill/>
          <a:ln w="12700">
            <a:solidFill>
              <a:srgbClr val="5383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695325" y="3829936"/>
            <a:ext cx="3496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Activité exercée par les acteurs situés sur la plateforme</a:t>
            </a:r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4339725" y="3829936"/>
            <a:ext cx="3496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Activité produite par </a:t>
            </a:r>
          </a:p>
          <a:p>
            <a:pPr algn="ctr"/>
            <a:r>
              <a:rPr lang="fr-FR" sz="1600" dirty="0" smtClean="0"/>
              <a:t>les visiteurs aériens</a:t>
            </a:r>
            <a:endParaRPr lang="fr-FR" sz="1600" dirty="0"/>
          </a:p>
        </p:txBody>
      </p:sp>
      <p:sp>
        <p:nvSpPr>
          <p:cNvPr id="13" name="ZoneTexte 12"/>
          <p:cNvSpPr txBox="1"/>
          <p:nvPr/>
        </p:nvSpPr>
        <p:spPr>
          <a:xfrm>
            <a:off x="8000384" y="3829936"/>
            <a:ext cx="3496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Activité des bénéficiaires des retombées successives</a:t>
            </a:r>
            <a:endParaRPr lang="fr-FR" sz="1600" dirty="0"/>
          </a:p>
        </p:txBody>
      </p:sp>
      <p:sp>
        <p:nvSpPr>
          <p:cNvPr id="14" name="ZoneTexte 13"/>
          <p:cNvSpPr txBox="1"/>
          <p:nvPr/>
        </p:nvSpPr>
        <p:spPr>
          <a:xfrm>
            <a:off x="701039" y="3387976"/>
            <a:ext cx="3490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5383BB"/>
                </a:solidFill>
                <a:latin typeface="Montserrat" panose="00000500000000000000" pitchFamily="50" charset="0"/>
              </a:rPr>
              <a:t>DIRECT</a:t>
            </a:r>
            <a:endParaRPr lang="fr-FR" sz="3200" b="1" dirty="0">
              <a:solidFill>
                <a:srgbClr val="5383BB"/>
              </a:solidFill>
              <a:latin typeface="Montserrat" panose="00000500000000000000" pitchFamily="50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342582" y="3387976"/>
            <a:ext cx="3490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5383BB"/>
                </a:solidFill>
                <a:latin typeface="Montserrat" panose="00000500000000000000" pitchFamily="50" charset="0"/>
              </a:rPr>
              <a:t>CATALYTIQUE</a:t>
            </a:r>
            <a:endParaRPr lang="fr-FR" sz="3200" b="1" dirty="0">
              <a:solidFill>
                <a:srgbClr val="5383BB"/>
              </a:solidFill>
              <a:latin typeface="Montserrat" panose="00000500000000000000" pitchFamily="50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999363" y="3387976"/>
            <a:ext cx="3490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5383BB"/>
                </a:solidFill>
                <a:latin typeface="Montserrat" panose="00000500000000000000" pitchFamily="50" charset="0"/>
              </a:rPr>
              <a:t>INDUIT</a:t>
            </a:r>
            <a:endParaRPr lang="fr-FR" sz="3200" b="1" dirty="0">
              <a:solidFill>
                <a:srgbClr val="5383BB"/>
              </a:solidFill>
              <a:latin typeface="Montserrat" panose="00000500000000000000" pitchFamily="50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62657" y="2587946"/>
            <a:ext cx="5117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989 </a:t>
            </a:r>
            <a:r>
              <a:rPr lang="fr-FR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M€ de PIB</a:t>
            </a:r>
            <a:endParaRPr lang="fr-FR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6" r="12059" b="9423"/>
          <a:stretch/>
        </p:blipFill>
        <p:spPr>
          <a:xfrm>
            <a:off x="1311964" y="1977190"/>
            <a:ext cx="1089111" cy="1032387"/>
          </a:xfrm>
          <a:prstGeom prst="rect">
            <a:avLst/>
          </a:prstGeom>
        </p:spPr>
      </p:pic>
      <p:grpSp>
        <p:nvGrpSpPr>
          <p:cNvPr id="19" name="Groupe 18"/>
          <p:cNvGrpSpPr/>
          <p:nvPr/>
        </p:nvGrpSpPr>
        <p:grpSpPr>
          <a:xfrm>
            <a:off x="695325" y="4352936"/>
            <a:ext cx="3488162" cy="1459776"/>
            <a:chOff x="695325" y="4560754"/>
            <a:chExt cx="3488162" cy="1459776"/>
          </a:xfrm>
        </p:grpSpPr>
        <p:sp>
          <p:nvSpPr>
            <p:cNvPr id="20" name="ZoneTexte 19"/>
            <p:cNvSpPr txBox="1"/>
            <p:nvPr/>
          </p:nvSpPr>
          <p:spPr>
            <a:xfrm>
              <a:off x="695325" y="5497310"/>
              <a:ext cx="1748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 smtClean="0">
                  <a:latin typeface="Montserrat" panose="00000500000000000000" pitchFamily="50" charset="0"/>
                </a:rPr>
                <a:t>345 M€</a:t>
              </a:r>
            </a:p>
          </p:txBody>
        </p:sp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202" y="4560754"/>
              <a:ext cx="986390" cy="986390"/>
            </a:xfrm>
            <a:prstGeom prst="rect">
              <a:avLst/>
            </a:prstGeom>
          </p:spPr>
        </p:pic>
        <p:pic>
          <p:nvPicPr>
            <p:cNvPr id="22" name="Image 21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12" t="4962" r="15105" b="52888"/>
            <a:stretch/>
          </p:blipFill>
          <p:spPr>
            <a:xfrm>
              <a:off x="3062794" y="4909657"/>
              <a:ext cx="493241" cy="418508"/>
            </a:xfrm>
            <a:prstGeom prst="rect">
              <a:avLst/>
            </a:prstGeom>
          </p:spPr>
        </p:pic>
        <p:sp>
          <p:nvSpPr>
            <p:cNvPr id="23" name="ZoneTexte 22"/>
            <p:cNvSpPr txBox="1"/>
            <p:nvPr/>
          </p:nvSpPr>
          <p:spPr>
            <a:xfrm>
              <a:off x="2435342" y="5497310"/>
              <a:ext cx="1748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>
                  <a:latin typeface="Montserrat" panose="00000500000000000000" pitchFamily="50" charset="0"/>
                </a:rPr>
                <a:t>3</a:t>
              </a:r>
              <a:r>
                <a:rPr lang="fr-FR" sz="2800" b="1" dirty="0" smtClean="0">
                  <a:latin typeface="Montserrat" panose="00000500000000000000" pitchFamily="50" charset="0"/>
                </a:rPr>
                <a:t>45 M€</a:t>
              </a:r>
            </a:p>
          </p:txBody>
        </p:sp>
      </p:grp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4" t="5377" r="17289" b="52903"/>
          <a:stretch/>
        </p:blipFill>
        <p:spPr>
          <a:xfrm>
            <a:off x="6386435" y="2268601"/>
            <a:ext cx="636637" cy="577138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2443470" y="2293328"/>
            <a:ext cx="3020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EN FRANCE</a:t>
            </a:r>
            <a:endParaRPr lang="fr-FR" sz="900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7197464" y="2293328"/>
            <a:ext cx="3020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EN RÉGION SUD</a:t>
            </a:r>
            <a:endParaRPr lang="fr-FR" sz="900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grpSp>
        <p:nvGrpSpPr>
          <p:cNvPr id="27" name="Groupe 26"/>
          <p:cNvGrpSpPr/>
          <p:nvPr/>
        </p:nvGrpSpPr>
        <p:grpSpPr>
          <a:xfrm>
            <a:off x="4353126" y="4352936"/>
            <a:ext cx="3488162" cy="1459776"/>
            <a:chOff x="695325" y="4560754"/>
            <a:chExt cx="3488162" cy="1459776"/>
          </a:xfrm>
        </p:grpSpPr>
        <p:sp>
          <p:nvSpPr>
            <p:cNvPr id="28" name="ZoneTexte 27"/>
            <p:cNvSpPr txBox="1"/>
            <p:nvPr/>
          </p:nvSpPr>
          <p:spPr>
            <a:xfrm>
              <a:off x="695325" y="5497310"/>
              <a:ext cx="1748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 smtClean="0">
                  <a:latin typeface="Montserrat" panose="00000500000000000000" pitchFamily="50" charset="0"/>
                </a:rPr>
                <a:t>258 M€</a:t>
              </a:r>
            </a:p>
          </p:txBody>
        </p:sp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202" y="4560754"/>
              <a:ext cx="986390" cy="986390"/>
            </a:xfrm>
            <a:prstGeom prst="rect">
              <a:avLst/>
            </a:prstGeom>
          </p:spPr>
        </p:pic>
        <p:pic>
          <p:nvPicPr>
            <p:cNvPr id="30" name="Image 29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12" t="4962" r="15105" b="52888"/>
            <a:stretch/>
          </p:blipFill>
          <p:spPr>
            <a:xfrm>
              <a:off x="3062794" y="4909657"/>
              <a:ext cx="493241" cy="418508"/>
            </a:xfrm>
            <a:prstGeom prst="rect">
              <a:avLst/>
            </a:prstGeom>
          </p:spPr>
        </p:pic>
        <p:sp>
          <p:nvSpPr>
            <p:cNvPr id="31" name="ZoneTexte 30"/>
            <p:cNvSpPr txBox="1"/>
            <p:nvPr/>
          </p:nvSpPr>
          <p:spPr>
            <a:xfrm>
              <a:off x="2435342" y="5497310"/>
              <a:ext cx="1748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 smtClean="0">
                  <a:latin typeface="Montserrat" panose="00000500000000000000" pitchFamily="50" charset="0"/>
                </a:rPr>
                <a:t>212 M€</a:t>
              </a: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8008513" y="4352936"/>
            <a:ext cx="3488162" cy="1459776"/>
            <a:chOff x="695325" y="4560754"/>
            <a:chExt cx="3488162" cy="1459776"/>
          </a:xfrm>
        </p:grpSpPr>
        <p:sp>
          <p:nvSpPr>
            <p:cNvPr id="33" name="ZoneTexte 32"/>
            <p:cNvSpPr txBox="1"/>
            <p:nvPr/>
          </p:nvSpPr>
          <p:spPr>
            <a:xfrm>
              <a:off x="695325" y="5497310"/>
              <a:ext cx="1748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 smtClean="0">
                  <a:latin typeface="Montserrat" panose="00000500000000000000" pitchFamily="50" charset="0"/>
                </a:rPr>
                <a:t>386 M€</a:t>
              </a:r>
            </a:p>
          </p:txBody>
        </p:sp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202" y="4560754"/>
              <a:ext cx="986390" cy="986390"/>
            </a:xfrm>
            <a:prstGeom prst="rect">
              <a:avLst/>
            </a:prstGeom>
          </p:spPr>
        </p:pic>
        <p:pic>
          <p:nvPicPr>
            <p:cNvPr id="35" name="Image 34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12" t="4962" r="15105" b="52888"/>
            <a:stretch/>
          </p:blipFill>
          <p:spPr>
            <a:xfrm>
              <a:off x="3062794" y="4909657"/>
              <a:ext cx="493241" cy="418508"/>
            </a:xfrm>
            <a:prstGeom prst="rect">
              <a:avLst/>
            </a:prstGeom>
          </p:spPr>
        </p:pic>
        <p:sp>
          <p:nvSpPr>
            <p:cNvPr id="36" name="ZoneTexte 35"/>
            <p:cNvSpPr txBox="1"/>
            <p:nvPr/>
          </p:nvSpPr>
          <p:spPr>
            <a:xfrm>
              <a:off x="2435342" y="5497310"/>
              <a:ext cx="1748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 smtClean="0">
                  <a:latin typeface="Montserrat" panose="00000500000000000000" pitchFamily="50" charset="0"/>
                </a:rPr>
                <a:t>164 M€</a:t>
              </a:r>
            </a:p>
          </p:txBody>
        </p:sp>
      </p:grpSp>
      <p:sp>
        <p:nvSpPr>
          <p:cNvPr id="37" name="Espace réservé du texte 34"/>
          <p:cNvSpPr txBox="1">
            <a:spLocks/>
          </p:cNvSpPr>
          <p:nvPr/>
        </p:nvSpPr>
        <p:spPr>
          <a:xfrm>
            <a:off x="695325" y="769159"/>
            <a:ext cx="10801350" cy="53975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6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6"/>
              </a:buBlip>
              <a:defRPr sz="21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6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 smtClean="0">
                <a:latin typeface="Montserrat" panose="00000500000000000000" pitchFamily="50" charset="0"/>
              </a:rPr>
              <a:t>Contribution économique de l’aéroport sur son territoire</a:t>
            </a:r>
            <a:endParaRPr lang="fr-FR" sz="2800" b="1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32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02" y="323374"/>
            <a:ext cx="1420918" cy="1420918"/>
          </a:xfrm>
          <a:prstGeom prst="rect">
            <a:avLst/>
          </a:prstGeom>
        </p:spPr>
      </p:pic>
      <p:sp>
        <p:nvSpPr>
          <p:cNvPr id="5" name="Espace réservé du contenu 14"/>
          <p:cNvSpPr txBox="1">
            <a:spLocks/>
          </p:cNvSpPr>
          <p:nvPr/>
        </p:nvSpPr>
        <p:spPr bwMode="gray">
          <a:xfrm>
            <a:off x="233895" y="625805"/>
            <a:ext cx="1704133" cy="816056"/>
          </a:xfrm>
          <a:prstGeom prst="rect">
            <a:avLst/>
          </a:prstGeom>
          <a:noFill/>
        </p:spPr>
        <p:txBody>
          <a:bodyPr vert="horz" lIns="0" tIns="32400" rIns="0" bIns="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3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3"/>
              </a:buBlip>
              <a:defRPr sz="21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3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/>
            <a:r>
              <a:rPr lang="fr-FR" sz="2400" dirty="0" smtClean="0">
                <a:solidFill>
                  <a:schemeClr val="bg2">
                    <a:lumMod val="75000"/>
                  </a:schemeClr>
                </a:solidFill>
                <a:latin typeface="Montserrat" panose="00000500000000000000" pitchFamily="50" charset="0"/>
              </a:rPr>
              <a:t>FOCUS SUR…</a:t>
            </a:r>
            <a:endParaRPr lang="fr-FR" sz="1600" dirty="0">
              <a:solidFill>
                <a:schemeClr val="bg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6420" y="1986572"/>
            <a:ext cx="3960000" cy="3960000"/>
          </a:xfrm>
          <a:prstGeom prst="rect">
            <a:avLst/>
          </a:prstGeom>
          <a:solidFill>
            <a:srgbClr val="0842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796420" y="3333082"/>
            <a:ext cx="3960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 smtClean="0">
                <a:solidFill>
                  <a:srgbClr val="95BEDC"/>
                </a:solidFill>
                <a:latin typeface="Montserrat" panose="00000500000000000000" pitchFamily="50" charset="0"/>
              </a:rPr>
              <a:t>1,4 </a:t>
            </a:r>
            <a:endParaRPr lang="fr-FR" sz="6600" b="1" dirty="0">
              <a:solidFill>
                <a:srgbClr val="95BEDC"/>
              </a:solidFill>
              <a:latin typeface="Montserrat" panose="00000500000000000000" pitchFamily="50" charset="0"/>
            </a:endParaRPr>
          </a:p>
          <a:p>
            <a:pPr algn="ctr"/>
            <a:r>
              <a:rPr lang="fr-FR" sz="3200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million </a:t>
            </a:r>
          </a:p>
          <a:p>
            <a:pPr algn="ctr"/>
            <a:r>
              <a:rPr lang="fr-FR" sz="3200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de touristes </a:t>
            </a:r>
            <a:br>
              <a:rPr lang="fr-FR" sz="3200" dirty="0" smtClean="0">
                <a:solidFill>
                  <a:schemeClr val="bg1"/>
                </a:solidFill>
                <a:latin typeface="Montserrat" panose="00000500000000000000" pitchFamily="50" charset="0"/>
              </a:rPr>
            </a:br>
            <a:r>
              <a:rPr lang="fr-FR" sz="3200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en </a:t>
            </a:r>
            <a:r>
              <a:rPr lang="fr-FR" sz="3200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2018</a:t>
            </a:r>
            <a:endParaRPr lang="fr-FR" sz="3200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8" t="893" r="13329" b="33927"/>
          <a:stretch/>
        </p:blipFill>
        <p:spPr>
          <a:xfrm>
            <a:off x="6646552" y="1986572"/>
            <a:ext cx="3960000" cy="3944328"/>
          </a:xfrm>
          <a:prstGeom prst="rect">
            <a:avLst/>
          </a:prstGeom>
          <a:ln w="76200">
            <a:noFill/>
          </a:ln>
        </p:spPr>
      </p:pic>
      <p:sp>
        <p:nvSpPr>
          <p:cNvPr id="9" name="Rectangle 8"/>
          <p:cNvSpPr/>
          <p:nvPr/>
        </p:nvSpPr>
        <p:spPr>
          <a:xfrm>
            <a:off x="6597120" y="1986572"/>
            <a:ext cx="4009432" cy="39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6646552" y="2682387"/>
            <a:ext cx="39352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rgbClr val="084286"/>
                </a:solidFill>
                <a:latin typeface="Montserrat" panose="00000500000000000000" pitchFamily="50" charset="0"/>
              </a:rPr>
              <a:t>Exemple : Moscou</a:t>
            </a:r>
          </a:p>
          <a:p>
            <a:pPr algn="ctr"/>
            <a:endParaRPr lang="fr-FR" b="1" dirty="0" smtClean="0">
              <a:solidFill>
                <a:srgbClr val="084286"/>
              </a:solidFill>
              <a:latin typeface="Montserrat" panose="00000500000000000000" pitchFamily="50" charset="0"/>
            </a:endParaRPr>
          </a:p>
          <a:p>
            <a:pPr algn="ctr"/>
            <a:r>
              <a:rPr lang="fr-FR" sz="5400" b="1" dirty="0" smtClean="0">
                <a:solidFill>
                  <a:srgbClr val="084286"/>
                </a:solidFill>
                <a:latin typeface="Montserrat" panose="00000500000000000000" pitchFamily="50" charset="0"/>
              </a:rPr>
              <a:t>30 </a:t>
            </a:r>
            <a:r>
              <a:rPr lang="fr-FR" sz="5400" b="1" dirty="0">
                <a:solidFill>
                  <a:srgbClr val="084286"/>
                </a:solidFill>
                <a:latin typeface="Montserrat" panose="00000500000000000000" pitchFamily="50" charset="0"/>
              </a:rPr>
              <a:t>M€</a:t>
            </a:r>
          </a:p>
          <a:p>
            <a:pPr algn="ctr"/>
            <a:r>
              <a:rPr lang="fr-FR" sz="2400" dirty="0" smtClean="0">
                <a:solidFill>
                  <a:srgbClr val="084286"/>
                </a:solidFill>
                <a:latin typeface="Montserrat" panose="00000500000000000000" pitchFamily="50" charset="0"/>
              </a:rPr>
              <a:t>de retombées attendues pour le territoire</a:t>
            </a:r>
            <a:endParaRPr lang="fr-FR" sz="2400" dirty="0">
              <a:solidFill>
                <a:srgbClr val="084286"/>
              </a:solidFill>
              <a:latin typeface="Montserrat" panose="00000500000000000000" pitchFamily="50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066" y="2204051"/>
            <a:ext cx="1100708" cy="1100708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6646552" y="1986571"/>
            <a:ext cx="1301108" cy="1301109"/>
            <a:chOff x="6646552" y="1986571"/>
            <a:chExt cx="1301108" cy="1301109"/>
          </a:xfrm>
        </p:grpSpPr>
        <p:sp>
          <p:nvSpPr>
            <p:cNvPr id="13" name="Rectangle 12"/>
            <p:cNvSpPr/>
            <p:nvPr/>
          </p:nvSpPr>
          <p:spPr>
            <a:xfrm>
              <a:off x="6646552" y="1986571"/>
              <a:ext cx="1301108" cy="217479"/>
            </a:xfrm>
            <a:prstGeom prst="rect">
              <a:avLst/>
            </a:prstGeom>
            <a:solidFill>
              <a:srgbClr val="0842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 rot="16200000">
              <a:off x="6104738" y="2528386"/>
              <a:ext cx="1301108" cy="217479"/>
            </a:xfrm>
            <a:prstGeom prst="rect">
              <a:avLst/>
            </a:prstGeom>
            <a:solidFill>
              <a:srgbClr val="0842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" name="Groupe 14"/>
          <p:cNvGrpSpPr/>
          <p:nvPr/>
        </p:nvGrpSpPr>
        <p:grpSpPr>
          <a:xfrm rot="5400000">
            <a:off x="9294583" y="1986572"/>
            <a:ext cx="1301108" cy="1301109"/>
            <a:chOff x="6646552" y="1986571"/>
            <a:chExt cx="1301108" cy="1301109"/>
          </a:xfrm>
        </p:grpSpPr>
        <p:sp>
          <p:nvSpPr>
            <p:cNvPr id="16" name="Rectangle 15"/>
            <p:cNvSpPr/>
            <p:nvPr/>
          </p:nvSpPr>
          <p:spPr>
            <a:xfrm>
              <a:off x="6646552" y="1986571"/>
              <a:ext cx="1301108" cy="217479"/>
            </a:xfrm>
            <a:prstGeom prst="rect">
              <a:avLst/>
            </a:prstGeom>
            <a:solidFill>
              <a:srgbClr val="0842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/>
            <p:cNvSpPr/>
            <p:nvPr/>
          </p:nvSpPr>
          <p:spPr>
            <a:xfrm rot="16200000">
              <a:off x="6104738" y="2528386"/>
              <a:ext cx="1301108" cy="217479"/>
            </a:xfrm>
            <a:prstGeom prst="rect">
              <a:avLst/>
            </a:prstGeom>
            <a:solidFill>
              <a:srgbClr val="0842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17"/>
          <p:cNvGrpSpPr/>
          <p:nvPr/>
        </p:nvGrpSpPr>
        <p:grpSpPr>
          <a:xfrm flipV="1">
            <a:off x="6657412" y="4629791"/>
            <a:ext cx="1301108" cy="1301109"/>
            <a:chOff x="6646552" y="1986571"/>
            <a:chExt cx="1301108" cy="1301109"/>
          </a:xfrm>
        </p:grpSpPr>
        <p:sp>
          <p:nvSpPr>
            <p:cNvPr id="19" name="Rectangle 18"/>
            <p:cNvSpPr/>
            <p:nvPr/>
          </p:nvSpPr>
          <p:spPr>
            <a:xfrm>
              <a:off x="6646552" y="1986571"/>
              <a:ext cx="1301108" cy="217479"/>
            </a:xfrm>
            <a:prstGeom prst="rect">
              <a:avLst/>
            </a:prstGeom>
            <a:solidFill>
              <a:srgbClr val="0842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/>
            <p:cNvSpPr/>
            <p:nvPr/>
          </p:nvSpPr>
          <p:spPr>
            <a:xfrm rot="16200000">
              <a:off x="6104738" y="2528386"/>
              <a:ext cx="1301108" cy="217479"/>
            </a:xfrm>
            <a:prstGeom prst="rect">
              <a:avLst/>
            </a:prstGeom>
            <a:solidFill>
              <a:srgbClr val="0842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 20"/>
          <p:cNvGrpSpPr/>
          <p:nvPr/>
        </p:nvGrpSpPr>
        <p:grpSpPr>
          <a:xfrm rot="16200000" flipV="1">
            <a:off x="9305443" y="4629792"/>
            <a:ext cx="1301108" cy="1301109"/>
            <a:chOff x="6646552" y="1986571"/>
            <a:chExt cx="1301108" cy="1301109"/>
          </a:xfrm>
        </p:grpSpPr>
        <p:sp>
          <p:nvSpPr>
            <p:cNvPr id="22" name="Rectangle 21"/>
            <p:cNvSpPr/>
            <p:nvPr/>
          </p:nvSpPr>
          <p:spPr>
            <a:xfrm>
              <a:off x="6646552" y="1986571"/>
              <a:ext cx="1301108" cy="217479"/>
            </a:xfrm>
            <a:prstGeom prst="rect">
              <a:avLst/>
            </a:prstGeom>
            <a:solidFill>
              <a:srgbClr val="0842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/>
            <p:cNvSpPr/>
            <p:nvPr/>
          </p:nvSpPr>
          <p:spPr>
            <a:xfrm rot="16200000">
              <a:off x="6104738" y="2528386"/>
              <a:ext cx="1301108" cy="217479"/>
            </a:xfrm>
            <a:prstGeom prst="rect">
              <a:avLst/>
            </a:prstGeom>
            <a:solidFill>
              <a:srgbClr val="0842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Espace réservé du texte 34"/>
          <p:cNvSpPr txBox="1">
            <a:spLocks/>
          </p:cNvSpPr>
          <p:nvPr/>
        </p:nvSpPr>
        <p:spPr>
          <a:xfrm>
            <a:off x="1938027" y="602335"/>
            <a:ext cx="9683703" cy="862996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3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3"/>
              </a:buBlip>
              <a:defRPr sz="21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3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latin typeface="Montserrat" panose="00000500000000000000" pitchFamily="50" charset="0"/>
              </a:rPr>
              <a:t>Retombées </a:t>
            </a:r>
            <a:r>
              <a:rPr lang="fr-FR" sz="2800" b="1" dirty="0" smtClean="0">
                <a:latin typeface="Montserrat" panose="00000500000000000000" pitchFamily="50" charset="0"/>
              </a:rPr>
              <a:t>économiques liées au développement </a:t>
            </a:r>
            <a:r>
              <a:rPr lang="fr-FR" sz="2800" b="1" dirty="0">
                <a:latin typeface="Montserrat" panose="00000500000000000000" pitchFamily="50" charset="0"/>
              </a:rPr>
              <a:t>du tourisme</a:t>
            </a:r>
          </a:p>
        </p:txBody>
      </p:sp>
    </p:spTree>
    <p:extLst>
      <p:ext uri="{BB962C8B-B14F-4D97-AF65-F5344CB8AC3E}">
        <p14:creationId xmlns:p14="http://schemas.microsoft.com/office/powerpoint/2010/main" val="40152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837531" y="1176220"/>
            <a:ext cx="8516938" cy="1563170"/>
            <a:chOff x="1746250" y="1176220"/>
            <a:chExt cx="8516938" cy="1563170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913" y="1176220"/>
              <a:ext cx="5629275" cy="1563170"/>
            </a:xfrm>
            <a:prstGeom prst="rect">
              <a:avLst/>
            </a:prstGeom>
          </p:spPr>
        </p:pic>
        <p:pic>
          <p:nvPicPr>
            <p:cNvPr id="3074" name="Picture 2" descr="RÃ©sultat de recherche d'images pour &quot;observatoire rÃ©gional des transports paca&quot;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93" b="17077"/>
            <a:stretch/>
          </p:blipFill>
          <p:spPr bwMode="auto">
            <a:xfrm>
              <a:off x="1746250" y="1196339"/>
              <a:ext cx="2365526" cy="1543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ZoneTexte 5"/>
          <p:cNvSpPr txBox="1"/>
          <p:nvPr/>
        </p:nvSpPr>
        <p:spPr>
          <a:xfrm>
            <a:off x="2489085" y="3781425"/>
            <a:ext cx="721383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dirty="0">
                <a:latin typeface="Montserrat" panose="00000500000000000000" pitchFamily="50" charset="0"/>
              </a:rPr>
              <a:t>Les Aéroports et les Territoires</a:t>
            </a:r>
          </a:p>
          <a:p>
            <a:pPr algn="ctr"/>
            <a:r>
              <a:rPr lang="fr-FR" sz="3600" dirty="0" smtClean="0">
                <a:latin typeface="Montserrat" panose="00000500000000000000" pitchFamily="50" charset="0"/>
              </a:rPr>
              <a:t>--</a:t>
            </a:r>
          </a:p>
          <a:p>
            <a:pPr algn="ctr"/>
            <a:r>
              <a:rPr lang="fr-FR" sz="3600" dirty="0" smtClean="0">
                <a:latin typeface="Montserrat" panose="00000500000000000000" pitchFamily="50" charset="0"/>
              </a:rPr>
              <a:t>Colloque ORT – 27/06/2019</a:t>
            </a:r>
          </a:p>
          <a:p>
            <a:pPr algn="ctr"/>
            <a:r>
              <a:rPr lang="fr-FR" sz="1600" dirty="0" smtClean="0">
                <a:latin typeface="Montserrat" panose="00000500000000000000" pitchFamily="50" charset="0"/>
              </a:rPr>
              <a:t>2</a:t>
            </a:r>
            <a:r>
              <a:rPr lang="fr-FR" sz="1600" baseline="30000" dirty="0" smtClean="0">
                <a:latin typeface="Montserrat" panose="00000500000000000000" pitchFamily="50" charset="0"/>
              </a:rPr>
              <a:t>ème</a:t>
            </a:r>
            <a:r>
              <a:rPr lang="fr-FR" sz="1600" dirty="0" smtClean="0">
                <a:latin typeface="Montserrat" panose="00000500000000000000" pitchFamily="50" charset="0"/>
              </a:rPr>
              <a:t> session </a:t>
            </a:r>
            <a:r>
              <a:rPr lang="fr-FR" sz="1600" dirty="0">
                <a:latin typeface="Montserrat" panose="00000500000000000000" pitchFamily="50" charset="0"/>
              </a:rPr>
              <a:t>//  Les </a:t>
            </a:r>
            <a:r>
              <a:rPr lang="fr-FR" sz="1600" dirty="0" smtClean="0">
                <a:latin typeface="Montserrat" panose="00000500000000000000" pitchFamily="50" charset="0"/>
              </a:rPr>
              <a:t>aéroports et les enjeux de développement durable</a:t>
            </a:r>
          </a:p>
          <a:p>
            <a:pPr algn="ctr"/>
            <a:r>
              <a:rPr lang="fr-FR" sz="1200" dirty="0" smtClean="0">
                <a:latin typeface="Montserrat" panose="00000500000000000000" pitchFamily="50" charset="0"/>
              </a:rPr>
              <a:t>Romain WINO</a:t>
            </a:r>
          </a:p>
        </p:txBody>
      </p:sp>
    </p:spTree>
    <p:extLst>
      <p:ext uri="{BB962C8B-B14F-4D97-AF65-F5344CB8AC3E}">
        <p14:creationId xmlns:p14="http://schemas.microsoft.com/office/powerpoint/2010/main" val="3260326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0" name="Espace réservé du texte 34"/>
          <p:cNvSpPr txBox="1">
            <a:spLocks/>
          </p:cNvSpPr>
          <p:nvPr/>
        </p:nvSpPr>
        <p:spPr>
          <a:xfrm>
            <a:off x="695325" y="769158"/>
            <a:ext cx="10801350" cy="841927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3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3"/>
              </a:buBlip>
              <a:defRPr sz="21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3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 smtClean="0">
                <a:latin typeface="Montserrat" panose="00000500000000000000" pitchFamily="50" charset="0"/>
              </a:rPr>
              <a:t>Les enjeux environnementaux d’une plateforme aéroportuaire </a:t>
            </a:r>
            <a:endParaRPr lang="fr-FR" sz="2800" b="1" dirty="0">
              <a:latin typeface="Montserrat" panose="00000500000000000000" pitchFamily="50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135767"/>
            <a:ext cx="12192000" cy="1175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77372" y="2538929"/>
            <a:ext cx="1770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Montserrat" panose="00000500000000000000" pitchFamily="50" charset="0"/>
              </a:rPr>
              <a:t>FLUX</a:t>
            </a:r>
            <a:endParaRPr lang="fr-FR" dirty="0">
              <a:latin typeface="Montserrat" panose="00000500000000000000" pitchFamily="50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42986" y="2431208"/>
            <a:ext cx="2569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Montserrat" panose="00000500000000000000" pitchFamily="50" charset="0"/>
              </a:rPr>
              <a:t>Moyens de transport terrestres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5940879" y="2431208"/>
            <a:ext cx="2844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Montserrat" panose="00000500000000000000" pitchFamily="50" charset="0"/>
              </a:rPr>
              <a:t>Passagers, bagages, marchandises</a:t>
            </a:r>
            <a:endParaRPr lang="fr-FR" sz="1600" dirty="0">
              <a:latin typeface="Montserrat" panose="00000500000000000000" pitchFamily="50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9312730" y="2431208"/>
            <a:ext cx="2396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Montserrat" panose="00000500000000000000" pitchFamily="50" charset="0"/>
              </a:rPr>
              <a:t>Avions à l’approche ou au sol</a:t>
            </a:r>
            <a:endParaRPr lang="fr-FR" sz="1600" dirty="0">
              <a:latin typeface="Montserrat" panose="00000500000000000000" pitchFamily="50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0" y="3531306"/>
            <a:ext cx="12192000" cy="1175657"/>
            <a:chOff x="0" y="3226506"/>
            <a:chExt cx="12192000" cy="1175657"/>
          </a:xfrm>
        </p:grpSpPr>
        <p:sp>
          <p:nvSpPr>
            <p:cNvPr id="31" name="Rectangle 30"/>
            <p:cNvSpPr/>
            <p:nvPr/>
          </p:nvSpPr>
          <p:spPr>
            <a:xfrm>
              <a:off x="0" y="3226506"/>
              <a:ext cx="12192000" cy="117565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0" y="3629668"/>
              <a:ext cx="2525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INFRASTRUCTURES </a:t>
              </a:r>
              <a:endParaRPr lang="fr-FR" dirty="0">
                <a:solidFill>
                  <a:schemeClr val="bg1"/>
                </a:solidFill>
                <a:latin typeface="Montserrat" panose="00000500000000000000" pitchFamily="50" charset="0"/>
              </a:endParaRPr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2842986" y="3660446"/>
              <a:ext cx="2569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Accès à l’aéroport</a:t>
              </a:r>
              <a:endParaRPr lang="fr-FR" sz="1600" dirty="0">
                <a:solidFill>
                  <a:schemeClr val="bg1"/>
                </a:solidFill>
                <a:latin typeface="Montserrat" panose="00000500000000000000" pitchFamily="50" charset="0"/>
              </a:endParaRPr>
            </a:p>
          </p:txBody>
        </p:sp>
        <p:sp>
          <p:nvSpPr>
            <p:cNvPr id="69" name="ZoneTexte 68"/>
            <p:cNvSpPr txBox="1"/>
            <p:nvPr/>
          </p:nvSpPr>
          <p:spPr>
            <a:xfrm>
              <a:off x="6047015" y="3517899"/>
              <a:ext cx="25690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Aérogares</a:t>
              </a:r>
            </a:p>
            <a:p>
              <a:pPr algn="ctr"/>
              <a:r>
                <a:rPr lang="fr-FR" sz="1600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Hangars </a:t>
              </a:r>
              <a:endParaRPr lang="fr-FR" sz="1600" dirty="0">
                <a:solidFill>
                  <a:schemeClr val="bg1"/>
                </a:solidFill>
                <a:latin typeface="Montserrat" panose="00000500000000000000" pitchFamily="50" charset="0"/>
              </a:endParaRPr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9251044" y="3517899"/>
              <a:ext cx="25690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Aires de mouvements avions</a:t>
              </a:r>
              <a:endParaRPr lang="fr-FR" sz="1600" dirty="0">
                <a:solidFill>
                  <a:schemeClr val="bg1"/>
                </a:solidFill>
                <a:latin typeface="Montserrat" panose="00000500000000000000" pitchFamily="50" charset="0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0" y="4926845"/>
            <a:ext cx="12192000" cy="1175657"/>
            <a:chOff x="0" y="4622045"/>
            <a:chExt cx="12192000" cy="1175657"/>
          </a:xfrm>
        </p:grpSpPr>
        <p:sp>
          <p:nvSpPr>
            <p:cNvPr id="32" name="Rectangle 31"/>
            <p:cNvSpPr/>
            <p:nvPr/>
          </p:nvSpPr>
          <p:spPr>
            <a:xfrm>
              <a:off x="0" y="4622045"/>
              <a:ext cx="12192000" cy="1175657"/>
            </a:xfrm>
            <a:prstGeom prst="rect">
              <a:avLst/>
            </a:prstGeom>
            <a:gradFill flip="none" rotWithShape="1">
              <a:gsLst>
                <a:gs pos="0">
                  <a:srgbClr val="0AAFAF">
                    <a:shade val="30000"/>
                    <a:satMod val="115000"/>
                  </a:srgbClr>
                </a:gs>
                <a:gs pos="50000">
                  <a:srgbClr val="0AAFAF">
                    <a:shade val="67500"/>
                    <a:satMod val="115000"/>
                  </a:srgbClr>
                </a:gs>
                <a:gs pos="100000">
                  <a:srgbClr val="0AAFAF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377372" y="4884893"/>
              <a:ext cx="17707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ENJEUX PRINCIPAUX</a:t>
              </a:r>
              <a:endParaRPr lang="fr-FR" dirty="0">
                <a:solidFill>
                  <a:schemeClr val="bg1"/>
                </a:solidFill>
                <a:latin typeface="Montserrat" panose="00000500000000000000" pitchFamily="50" charset="0"/>
              </a:endParaRPr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2842986" y="4887811"/>
              <a:ext cx="25690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bg1"/>
                  </a:solidFill>
                  <a:latin typeface="Montserrat" panose="00000500000000000000" pitchFamily="50" charset="0"/>
                </a:rPr>
                <a:t>Emissions </a:t>
              </a:r>
              <a:r>
                <a:rPr lang="fr-FR" sz="1600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atmosphériques</a:t>
              </a: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6074229" y="4735411"/>
              <a:ext cx="256902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Emissions </a:t>
              </a:r>
              <a:r>
                <a:rPr lang="fr-FR" sz="1600" dirty="0">
                  <a:solidFill>
                    <a:schemeClr val="bg1"/>
                  </a:solidFill>
                  <a:latin typeface="Montserrat" panose="00000500000000000000" pitchFamily="50" charset="0"/>
                </a:rPr>
                <a:t>atmosphériques </a:t>
              </a:r>
              <a:endParaRPr lang="fr-FR" sz="1600" dirty="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endParaRPr lang="fr-FR" sz="600" dirty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fr-FR" sz="1600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Déchets</a:t>
              </a: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9264650" y="4716361"/>
              <a:ext cx="256902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bg1"/>
                  </a:solidFill>
                  <a:latin typeface="Montserrat" panose="00000500000000000000" pitchFamily="50" charset="0"/>
                </a:rPr>
                <a:t>Emissions atmosphériques </a:t>
              </a:r>
            </a:p>
            <a:p>
              <a:pPr algn="ctr"/>
              <a:endParaRPr lang="fr-FR" sz="800" dirty="0" smtClean="0">
                <a:solidFill>
                  <a:schemeClr val="bg1"/>
                </a:solidFill>
                <a:latin typeface="Montserrat" panose="00000500000000000000" pitchFamily="50" charset="0"/>
              </a:endParaRPr>
            </a:p>
            <a:p>
              <a:pPr algn="ctr"/>
              <a:r>
                <a:rPr lang="fr-FR" sz="1600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Emissions sonores</a:t>
              </a:r>
            </a:p>
          </p:txBody>
        </p:sp>
      </p:grpSp>
      <p:cxnSp>
        <p:nvCxnSpPr>
          <p:cNvPr id="7" name="Connecteur droit 6"/>
          <p:cNvCxnSpPr/>
          <p:nvPr/>
        </p:nvCxnSpPr>
        <p:spPr>
          <a:xfrm>
            <a:off x="2525486" y="2135767"/>
            <a:ext cx="0" cy="39667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5729515" y="2135767"/>
            <a:ext cx="0" cy="39667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8933544" y="2135767"/>
            <a:ext cx="0" cy="39667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23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597" y="1775867"/>
            <a:ext cx="6836352" cy="4437131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063" y="1768559"/>
            <a:ext cx="1533525" cy="438150"/>
          </a:xfrm>
          <a:prstGeom prst="rect">
            <a:avLst/>
          </a:prstGeom>
        </p:spPr>
      </p:pic>
      <p:sp>
        <p:nvSpPr>
          <p:cNvPr id="9" name="Espace réservé du texte 34"/>
          <p:cNvSpPr txBox="1">
            <a:spLocks/>
          </p:cNvSpPr>
          <p:nvPr/>
        </p:nvSpPr>
        <p:spPr>
          <a:xfrm>
            <a:off x="695325" y="769159"/>
            <a:ext cx="10801350" cy="53975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5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5"/>
              </a:buBlip>
              <a:defRPr sz="21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5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 smtClean="0">
                <a:latin typeface="Montserrat" panose="00000500000000000000" pitchFamily="50" charset="0"/>
              </a:rPr>
              <a:t>Mouvements commerciaux vs. croissance passagers</a:t>
            </a:r>
            <a:endParaRPr lang="fr-FR" sz="2800" b="1" dirty="0">
              <a:latin typeface="Montserrat" panose="00000500000000000000" pitchFamily="50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7490921" y="2463291"/>
            <a:ext cx="4489943" cy="2614610"/>
            <a:chOff x="8181796" y="1534942"/>
            <a:chExt cx="3600169" cy="2096471"/>
          </a:xfrm>
        </p:grpSpPr>
        <p:sp>
          <p:nvSpPr>
            <p:cNvPr id="12" name="Rectangle 11"/>
            <p:cNvSpPr/>
            <p:nvPr/>
          </p:nvSpPr>
          <p:spPr>
            <a:xfrm>
              <a:off x="8244114" y="1994943"/>
              <a:ext cx="3494655" cy="163647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8181796" y="1534942"/>
              <a:ext cx="3600169" cy="666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800" b="1" dirty="0" smtClean="0">
                  <a:solidFill>
                    <a:schemeClr val="bg1">
                      <a:lumMod val="75000"/>
                    </a:schemeClr>
                  </a:solidFill>
                  <a:latin typeface="Montserrat" panose="00000500000000000000" pitchFamily="50" charset="0"/>
                </a:rPr>
                <a:t>2018 vs. 2000</a:t>
              </a:r>
              <a:endParaRPr lang="fr-FR" sz="4800" b="1" dirty="0">
                <a:solidFill>
                  <a:schemeClr val="bg1">
                    <a:lumMod val="75000"/>
                  </a:schemeClr>
                </a:solidFill>
                <a:latin typeface="Montserrat" panose="00000500000000000000" pitchFamily="50" charset="0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8371139" y="2320378"/>
              <a:ext cx="1567543" cy="765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600" b="1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+45,4 %</a:t>
              </a:r>
            </a:p>
            <a:p>
              <a:pPr algn="ctr"/>
              <a:r>
                <a:rPr lang="fr-FR" sz="2000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passagers</a:t>
              </a:r>
              <a:endParaRPr lang="fr-FR" sz="2400" dirty="0">
                <a:solidFill>
                  <a:schemeClr val="bg1"/>
                </a:solidFill>
                <a:latin typeface="Montserrat" panose="00000500000000000000" pitchFamily="50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9938682" y="2320096"/>
              <a:ext cx="1800086" cy="1011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600" b="1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-6,5 %</a:t>
              </a:r>
            </a:p>
            <a:p>
              <a:pPr algn="ctr"/>
              <a:r>
                <a:rPr lang="fr-FR" sz="2000" dirty="0" smtClean="0">
                  <a:solidFill>
                    <a:schemeClr val="bg1"/>
                  </a:solidFill>
                  <a:latin typeface="Montserrat" panose="00000500000000000000" pitchFamily="50" charset="0"/>
                </a:rPr>
                <a:t>mouvements commerciaux</a:t>
              </a:r>
              <a:endParaRPr lang="fr-FR" sz="2000" dirty="0">
                <a:solidFill>
                  <a:schemeClr val="bg1"/>
                </a:solidFill>
                <a:latin typeface="Montserrat" panose="00000500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646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Ã©sultat de recherche d'images pour &quot;airport carbon accredit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8"/>
            <a:ext cx="6822742" cy="682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/>
        </p:nvGrpSpPr>
        <p:grpSpPr>
          <a:xfrm>
            <a:off x="7371068" y="1383170"/>
            <a:ext cx="4070379" cy="1061321"/>
            <a:chOff x="7380593" y="1383170"/>
            <a:chExt cx="4070379" cy="1061321"/>
          </a:xfrm>
        </p:grpSpPr>
        <p:sp>
          <p:nvSpPr>
            <p:cNvPr id="5" name="ZoneTexte 4"/>
            <p:cNvSpPr txBox="1"/>
            <p:nvPr/>
          </p:nvSpPr>
          <p:spPr>
            <a:xfrm>
              <a:off x="8571194" y="1383170"/>
              <a:ext cx="2879778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Montserrat" panose="00000500000000000000" pitchFamily="50" charset="0"/>
                </a:rPr>
                <a:t>2018</a:t>
              </a:r>
            </a:p>
            <a:p>
              <a:r>
                <a:rPr lang="fr-FR" sz="1400" dirty="0" smtClean="0">
                  <a:latin typeface="Montserrat" panose="00000500000000000000" pitchFamily="50" charset="0"/>
                </a:rPr>
                <a:t>Terminal 1 tout en LED (-16% conso éclairage)</a:t>
              </a:r>
              <a:endParaRPr lang="fr-FR" sz="1400" dirty="0">
                <a:latin typeface="Montserrat" panose="00000500000000000000" pitchFamily="50" charset="0"/>
              </a:endParaRPr>
            </a:p>
          </p:txBody>
        </p:sp>
        <p:pic>
          <p:nvPicPr>
            <p:cNvPr id="2054" name="Picture 6" descr="RÃ©sultat de recherche d'images pour &quot;photo led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0593" y="1383170"/>
              <a:ext cx="1061321" cy="106132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e 10"/>
          <p:cNvGrpSpPr/>
          <p:nvPr/>
        </p:nvGrpSpPr>
        <p:grpSpPr>
          <a:xfrm>
            <a:off x="7371068" y="2616722"/>
            <a:ext cx="4070379" cy="1009332"/>
            <a:chOff x="7380593" y="2616722"/>
            <a:chExt cx="4070379" cy="1009332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664" t="10991" r="10947"/>
            <a:stretch/>
          </p:blipFill>
          <p:spPr>
            <a:xfrm>
              <a:off x="7380593" y="2616722"/>
              <a:ext cx="1050024" cy="1009332"/>
            </a:xfrm>
            <a:prstGeom prst="round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10" name="ZoneTexte 9"/>
            <p:cNvSpPr txBox="1"/>
            <p:nvPr/>
          </p:nvSpPr>
          <p:spPr>
            <a:xfrm>
              <a:off x="8571194" y="2616722"/>
              <a:ext cx="2879778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Montserrat" panose="00000500000000000000" pitchFamily="50" charset="0"/>
                </a:rPr>
                <a:t>2019</a:t>
              </a:r>
            </a:p>
            <a:p>
              <a:r>
                <a:rPr lang="fr-FR" sz="1400" dirty="0" smtClean="0">
                  <a:latin typeface="Montserrat" panose="00000500000000000000" pitchFamily="50" charset="0"/>
                </a:rPr>
                <a:t>100% des postes avion au 400Hz</a:t>
              </a:r>
              <a:endParaRPr lang="fr-FR" sz="1400" dirty="0">
                <a:latin typeface="Montserrat" panose="00000500000000000000" pitchFamily="50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7371068" y="3798285"/>
            <a:ext cx="4179435" cy="1061321"/>
            <a:chOff x="7380593" y="3798285"/>
            <a:chExt cx="4179435" cy="1061321"/>
          </a:xfrm>
        </p:grpSpPr>
        <p:pic>
          <p:nvPicPr>
            <p:cNvPr id="2056" name="Picture 8" descr="RÃ©sultat de recherche d'images pour &quot;central photovoltaique&quot;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20000"/>
            <a:stretch/>
          </p:blipFill>
          <p:spPr bwMode="auto">
            <a:xfrm>
              <a:off x="7380593" y="3798285"/>
              <a:ext cx="1061321" cy="106132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/>
            <p:cNvSpPr txBox="1"/>
            <p:nvPr/>
          </p:nvSpPr>
          <p:spPr>
            <a:xfrm>
              <a:off x="8571193" y="3798285"/>
              <a:ext cx="2988835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Montserrat" panose="00000500000000000000" pitchFamily="50" charset="0"/>
                </a:rPr>
                <a:t>2022</a:t>
              </a:r>
            </a:p>
            <a:p>
              <a:r>
                <a:rPr lang="fr-FR" sz="1400" dirty="0" smtClean="0">
                  <a:latin typeface="Montserrat" panose="00000500000000000000" pitchFamily="50" charset="0"/>
                </a:rPr>
                <a:t>Centrale Photovoltaïque sur nouveaux parcs à étage du P3</a:t>
              </a:r>
              <a:endParaRPr lang="fr-FR" sz="1400" dirty="0">
                <a:latin typeface="Montserrat" panose="00000500000000000000" pitchFamily="50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7371069" y="5025506"/>
            <a:ext cx="4179434" cy="1015663"/>
            <a:chOff x="7380594" y="5025506"/>
            <a:chExt cx="4179434" cy="1015663"/>
          </a:xfrm>
        </p:grpSpPr>
        <p:pic>
          <p:nvPicPr>
            <p:cNvPr id="2058" name="Picture 10" descr="RÃ©sultat de recherche d'images pour &quot;coeur aÃ©roport&quot;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57" r="16676"/>
            <a:stretch/>
          </p:blipFill>
          <p:spPr bwMode="auto">
            <a:xfrm>
              <a:off x="7380594" y="5031837"/>
              <a:ext cx="1009332" cy="100933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ZoneTexte 13"/>
            <p:cNvSpPr txBox="1"/>
            <p:nvPr/>
          </p:nvSpPr>
          <p:spPr>
            <a:xfrm>
              <a:off x="8571193" y="5025506"/>
              <a:ext cx="2988835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Montserrat" panose="00000500000000000000" pitchFamily="50" charset="0"/>
                </a:rPr>
                <a:t>2023</a:t>
              </a:r>
            </a:p>
            <a:p>
              <a:r>
                <a:rPr lang="fr-FR" sz="1400" dirty="0" smtClean="0">
                  <a:latin typeface="Montserrat" panose="00000500000000000000" pitchFamily="50" charset="0"/>
                </a:rPr>
                <a:t>Extension terminal « Cœur d’aéroport » HQE</a:t>
              </a:r>
              <a:endParaRPr lang="fr-FR" sz="1400" dirty="0">
                <a:latin typeface="Montserrat" panose="00000500000000000000" pitchFamily="50" charset="0"/>
              </a:endParaRPr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7371068" y="580505"/>
            <a:ext cx="3645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Montserrat" panose="00000500000000000000" pitchFamily="50" charset="0"/>
              </a:rPr>
              <a:t>Quelques exemples d’actions</a:t>
            </a:r>
            <a:endParaRPr lang="fr-FR" b="1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330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34"/>
          <p:cNvSpPr txBox="1">
            <a:spLocks/>
          </p:cNvSpPr>
          <p:nvPr/>
        </p:nvSpPr>
        <p:spPr>
          <a:xfrm>
            <a:off x="1913250" y="591122"/>
            <a:ext cx="9558648" cy="876687"/>
          </a:xfrm>
          <a:prstGeom prst="rect">
            <a:avLst/>
          </a:prstGeom>
        </p:spPr>
        <p:txBody>
          <a:bodyPr anchor="ctr"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2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1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 smtClean="0">
                <a:latin typeface="Montserrat" panose="00000500000000000000" pitchFamily="50" charset="0"/>
              </a:rPr>
              <a:t>La diminution des émissions des avions en escale</a:t>
            </a:r>
            <a:endParaRPr lang="fr-FR" sz="2800" b="1" dirty="0">
              <a:latin typeface="Montserrat" panose="00000500000000000000" pitchFamily="50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02" y="323374"/>
            <a:ext cx="1420918" cy="1420918"/>
          </a:xfrm>
          <a:prstGeom prst="rect">
            <a:avLst/>
          </a:prstGeom>
        </p:spPr>
      </p:pic>
      <p:sp>
        <p:nvSpPr>
          <p:cNvPr id="8" name="Espace réservé du contenu 14"/>
          <p:cNvSpPr txBox="1">
            <a:spLocks/>
          </p:cNvSpPr>
          <p:nvPr/>
        </p:nvSpPr>
        <p:spPr bwMode="gray">
          <a:xfrm>
            <a:off x="233895" y="625805"/>
            <a:ext cx="1704133" cy="816056"/>
          </a:xfrm>
          <a:prstGeom prst="rect">
            <a:avLst/>
          </a:prstGeom>
          <a:noFill/>
        </p:spPr>
        <p:txBody>
          <a:bodyPr vert="horz" lIns="0" tIns="32400" rIns="0" bIns="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2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1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/>
            <a:r>
              <a:rPr lang="fr-FR" sz="2400" dirty="0" smtClean="0">
                <a:solidFill>
                  <a:schemeClr val="bg2">
                    <a:lumMod val="75000"/>
                  </a:schemeClr>
                </a:solidFill>
                <a:latin typeface="Montserrat" panose="00000500000000000000" pitchFamily="50" charset="0"/>
              </a:rPr>
              <a:t>FOCUS SUR…</a:t>
            </a:r>
            <a:endParaRPr lang="fr-FR" sz="1600" dirty="0">
              <a:solidFill>
                <a:schemeClr val="bg2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64498" y="2158584"/>
            <a:ext cx="724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Mise en place du 400 Hz sur les deux terminaux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638123" y="2728686"/>
            <a:ext cx="3727362" cy="3149047"/>
          </a:xfrm>
          <a:prstGeom prst="rect">
            <a:avLst/>
          </a:prstGeom>
          <a:noFill/>
          <a:ln>
            <a:solidFill>
              <a:srgbClr val="088D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 smtClean="0">
              <a:solidFill>
                <a:srgbClr val="084286"/>
              </a:solidFill>
              <a:latin typeface="Montserrat" panose="00000500000000000000" pitchFamily="50" charset="0"/>
            </a:endParaRPr>
          </a:p>
          <a:p>
            <a:pPr algn="ctr"/>
            <a:r>
              <a:rPr lang="fr-FR" sz="3200" dirty="0" smtClean="0">
                <a:solidFill>
                  <a:srgbClr val="084286"/>
                </a:solidFill>
                <a:latin typeface="Montserrat" panose="00000500000000000000" pitchFamily="50" charset="0"/>
              </a:rPr>
              <a:t> </a:t>
            </a:r>
            <a:endParaRPr lang="fr-FR" dirty="0" smtClean="0">
              <a:solidFill>
                <a:srgbClr val="084286"/>
              </a:solidFill>
              <a:latin typeface="Montserrat" panose="00000500000000000000" pitchFamily="50" charset="0"/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  <a:latin typeface="Montserrat" panose="00000500000000000000" pitchFamily="50" charset="0"/>
              </a:rPr>
              <a:t>Équipé en 2014</a:t>
            </a:r>
          </a:p>
          <a:p>
            <a:pPr algn="ctr"/>
            <a:endParaRPr lang="fr-FR" dirty="0" smtClean="0">
              <a:solidFill>
                <a:srgbClr val="084286"/>
              </a:solidFill>
              <a:latin typeface="Montserrat" panose="00000500000000000000" pitchFamily="50" charset="0"/>
            </a:endParaRPr>
          </a:p>
          <a:p>
            <a:pPr algn="ctr"/>
            <a:endParaRPr lang="fr-FR" dirty="0">
              <a:solidFill>
                <a:srgbClr val="084286"/>
              </a:solidFill>
              <a:latin typeface="Montserrat" panose="00000500000000000000" pitchFamily="50" charset="0"/>
            </a:endParaRPr>
          </a:p>
          <a:p>
            <a:pPr lvl="2"/>
            <a:r>
              <a:rPr lang="fr-FR" dirty="0" smtClean="0">
                <a:solidFill>
                  <a:srgbClr val="084286"/>
                </a:solidFill>
                <a:latin typeface="Montserrat" panose="00000500000000000000" pitchFamily="50" charset="0"/>
              </a:rPr>
              <a:t>3 M€</a:t>
            </a:r>
          </a:p>
          <a:p>
            <a:pPr lvl="2"/>
            <a:endParaRPr lang="fr-FR" sz="1100" dirty="0">
              <a:solidFill>
                <a:srgbClr val="084286"/>
              </a:solidFill>
              <a:latin typeface="Montserrat" panose="00000500000000000000" pitchFamily="50" charset="0"/>
            </a:endParaRPr>
          </a:p>
          <a:p>
            <a:pPr lvl="2"/>
            <a:r>
              <a:rPr lang="fr-FR" dirty="0" smtClean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↘ 8 tonnes </a:t>
            </a:r>
            <a:r>
              <a:rPr lang="fr-FR" dirty="0" err="1" smtClean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NOx</a:t>
            </a:r>
            <a:r>
              <a:rPr lang="fr-FR" dirty="0" smtClean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 / an</a:t>
            </a:r>
          </a:p>
          <a:p>
            <a:pPr lvl="2"/>
            <a:endParaRPr lang="fr-FR" sz="1100" dirty="0" smtClean="0">
              <a:solidFill>
                <a:srgbClr val="084286"/>
              </a:solidFill>
              <a:latin typeface="Montserrat" panose="00000500000000000000" pitchFamily="50" charset="0"/>
              <a:cs typeface="Calibri" panose="020F0502020204030204" pitchFamily="34" charset="0"/>
            </a:endParaRPr>
          </a:p>
          <a:p>
            <a:pPr lvl="2"/>
            <a:r>
              <a:rPr lang="fr-FR" dirty="0" smtClean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↘ 800 tonnes CO</a:t>
            </a:r>
            <a:r>
              <a:rPr lang="fr-FR" baseline="-25000" dirty="0" smtClean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2</a:t>
            </a:r>
            <a:r>
              <a:rPr lang="fr-FR" dirty="0" smtClean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 / an</a:t>
            </a:r>
            <a:endParaRPr lang="fr-FR" dirty="0">
              <a:solidFill>
                <a:srgbClr val="084286"/>
              </a:solidFill>
              <a:latin typeface="Montserrat" panose="00000500000000000000" pitchFamily="5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81712" y="2728686"/>
            <a:ext cx="3900287" cy="3149047"/>
          </a:xfrm>
          <a:prstGeom prst="rect">
            <a:avLst/>
          </a:prstGeom>
          <a:noFill/>
          <a:ln>
            <a:solidFill>
              <a:srgbClr val="088D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 smtClean="0">
              <a:solidFill>
                <a:srgbClr val="084286"/>
              </a:solidFill>
              <a:latin typeface="Montserrat" panose="00000500000000000000" pitchFamily="50" charset="0"/>
            </a:endParaRPr>
          </a:p>
          <a:p>
            <a:pPr algn="ctr"/>
            <a:r>
              <a:rPr lang="fr-FR" sz="3200" dirty="0" smtClean="0">
                <a:solidFill>
                  <a:srgbClr val="084286"/>
                </a:solidFill>
                <a:latin typeface="Montserrat" panose="00000500000000000000" pitchFamily="50" charset="0"/>
              </a:rPr>
              <a:t> </a:t>
            </a:r>
            <a:endParaRPr lang="fr-FR" dirty="0" smtClean="0">
              <a:solidFill>
                <a:srgbClr val="084286"/>
              </a:solidFill>
              <a:latin typeface="Montserrat" panose="00000500000000000000" pitchFamily="50" charset="0"/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  <a:latin typeface="Montserrat" panose="00000500000000000000" pitchFamily="50" charset="0"/>
              </a:rPr>
              <a:t>Équipé en 2019</a:t>
            </a:r>
          </a:p>
          <a:p>
            <a:pPr algn="ctr"/>
            <a:endParaRPr lang="fr-FR" dirty="0">
              <a:solidFill>
                <a:srgbClr val="084286"/>
              </a:solidFill>
              <a:latin typeface="Montserrat" panose="00000500000000000000" pitchFamily="50" charset="0"/>
            </a:endParaRPr>
          </a:p>
          <a:p>
            <a:pPr algn="ctr"/>
            <a:endParaRPr lang="fr-FR" dirty="0">
              <a:solidFill>
                <a:srgbClr val="084286"/>
              </a:solidFill>
              <a:latin typeface="Montserrat" panose="00000500000000000000" pitchFamily="50" charset="0"/>
            </a:endParaRPr>
          </a:p>
          <a:p>
            <a:pPr lvl="2"/>
            <a:r>
              <a:rPr lang="fr-FR" dirty="0" smtClean="0">
                <a:solidFill>
                  <a:srgbClr val="084286"/>
                </a:solidFill>
                <a:latin typeface="Montserrat" panose="00000500000000000000" pitchFamily="50" charset="0"/>
              </a:rPr>
              <a:t>1,5 </a:t>
            </a:r>
            <a:r>
              <a:rPr lang="fr-FR" dirty="0">
                <a:solidFill>
                  <a:srgbClr val="084286"/>
                </a:solidFill>
                <a:latin typeface="Montserrat" panose="00000500000000000000" pitchFamily="50" charset="0"/>
              </a:rPr>
              <a:t>M€</a:t>
            </a:r>
          </a:p>
          <a:p>
            <a:pPr lvl="2"/>
            <a:endParaRPr lang="fr-FR" sz="1100" dirty="0">
              <a:solidFill>
                <a:srgbClr val="084286"/>
              </a:solidFill>
              <a:latin typeface="Montserrat" panose="00000500000000000000" pitchFamily="50" charset="0"/>
            </a:endParaRPr>
          </a:p>
          <a:p>
            <a:pPr lvl="2"/>
            <a:r>
              <a:rPr lang="fr-FR" dirty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↘ </a:t>
            </a:r>
            <a:r>
              <a:rPr lang="fr-FR" dirty="0" smtClean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2,3 </a:t>
            </a:r>
            <a:r>
              <a:rPr lang="fr-FR" dirty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tonnes </a:t>
            </a:r>
            <a:r>
              <a:rPr lang="fr-FR" dirty="0" err="1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NOx</a:t>
            </a:r>
            <a:r>
              <a:rPr lang="fr-FR" dirty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 / </a:t>
            </a:r>
            <a:r>
              <a:rPr lang="fr-FR" dirty="0" smtClean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an*</a:t>
            </a:r>
            <a:endParaRPr lang="fr-FR" dirty="0">
              <a:solidFill>
                <a:srgbClr val="084286"/>
              </a:solidFill>
              <a:latin typeface="Montserrat" panose="00000500000000000000" pitchFamily="50" charset="0"/>
              <a:cs typeface="Calibri" panose="020F0502020204030204" pitchFamily="34" charset="0"/>
            </a:endParaRPr>
          </a:p>
          <a:p>
            <a:pPr lvl="2"/>
            <a:endParaRPr lang="fr-FR" sz="1100" dirty="0">
              <a:solidFill>
                <a:srgbClr val="084286"/>
              </a:solidFill>
              <a:latin typeface="Montserrat" panose="00000500000000000000" pitchFamily="50" charset="0"/>
              <a:cs typeface="Calibri" panose="020F0502020204030204" pitchFamily="34" charset="0"/>
            </a:endParaRPr>
          </a:p>
          <a:p>
            <a:pPr lvl="2"/>
            <a:r>
              <a:rPr lang="fr-FR" dirty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↘ </a:t>
            </a:r>
            <a:r>
              <a:rPr lang="fr-FR" dirty="0" smtClean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280 </a:t>
            </a:r>
            <a:r>
              <a:rPr lang="fr-FR" dirty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tonnes CO</a:t>
            </a:r>
            <a:r>
              <a:rPr lang="fr-FR" baseline="-25000" dirty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2</a:t>
            </a:r>
            <a:r>
              <a:rPr lang="fr-FR" dirty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 / </a:t>
            </a:r>
            <a:r>
              <a:rPr lang="fr-FR" dirty="0" smtClean="0">
                <a:solidFill>
                  <a:srgbClr val="08428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an*</a:t>
            </a:r>
            <a:endParaRPr lang="fr-FR" dirty="0">
              <a:solidFill>
                <a:srgbClr val="084286"/>
              </a:solidFill>
              <a:latin typeface="Montserrat" panose="00000500000000000000" pitchFamily="50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08" y="4969880"/>
            <a:ext cx="364655" cy="36465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46" y="5404373"/>
            <a:ext cx="364578" cy="36457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664" t="10991" r="10947"/>
          <a:stretch/>
        </p:blipFill>
        <p:spPr>
          <a:xfrm>
            <a:off x="7966981" y="1599645"/>
            <a:ext cx="3529694" cy="3392906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59" y="4540043"/>
            <a:ext cx="360000" cy="36000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930" y="4969880"/>
            <a:ext cx="364655" cy="36465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968" y="5404373"/>
            <a:ext cx="364578" cy="36457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581" y="4540043"/>
            <a:ext cx="360000" cy="360000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9791699" y="5921382"/>
            <a:ext cx="1947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dirty="0" smtClean="0"/>
              <a:t>*Prévision à 2020</a:t>
            </a:r>
            <a:endParaRPr lang="fr-FR" sz="1400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588" y="2854735"/>
            <a:ext cx="1412432" cy="779808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929" y="2854735"/>
            <a:ext cx="1409852" cy="77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361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Rése</a:t>
            </a:r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496845" y="6421797"/>
            <a:ext cx="3198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Montserrat" panose="00000500000000000000" pitchFamily="50" charset="0"/>
              </a:rPr>
              <a:t>Réseau TC au 1</a:t>
            </a:r>
            <a:r>
              <a:rPr lang="fr-FR" baseline="30000" dirty="0" smtClean="0">
                <a:latin typeface="Montserrat" panose="00000500000000000000" pitchFamily="50" charset="0"/>
              </a:rPr>
              <a:t>er</a:t>
            </a:r>
            <a:r>
              <a:rPr lang="fr-FR" dirty="0" smtClean="0">
                <a:latin typeface="Montserrat" panose="00000500000000000000" pitchFamily="50" charset="0"/>
              </a:rPr>
              <a:t> mai 2019</a:t>
            </a:r>
            <a:endParaRPr lang="fr-FR" dirty="0">
              <a:latin typeface="Montserrat" panose="00000500000000000000" pitchFamily="50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2" cy="635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1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724507"/>
            <a:ext cx="12192000" cy="2014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057705" y="4047893"/>
            <a:ext cx="2572215" cy="1434934"/>
          </a:xfrm>
        </p:spPr>
        <p:txBody>
          <a:bodyPr/>
          <a:lstStyle/>
          <a:p>
            <a:pPr marL="0" lvl="3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accent6"/>
                </a:solidFill>
                <a:latin typeface="Montserrat" panose="00000500000000000000" pitchFamily="50" charset="0"/>
              </a:rPr>
              <a:t>4 318 </a:t>
            </a:r>
          </a:p>
          <a:p>
            <a:pPr marL="0" lvl="3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 smtClean="0"/>
              <a:t>passagers </a:t>
            </a:r>
            <a:r>
              <a:rPr lang="fr-FR" sz="2400" dirty="0"/>
              <a:t>par jour en </a:t>
            </a:r>
            <a:r>
              <a:rPr lang="fr-FR" sz="2400" dirty="0" smtClean="0"/>
              <a:t>moyenne</a:t>
            </a:r>
            <a:endParaRPr lang="fr-FR" sz="2400" dirty="0"/>
          </a:p>
        </p:txBody>
      </p:sp>
      <p:sp>
        <p:nvSpPr>
          <p:cNvPr id="9" name="ZoneTexte 8"/>
          <p:cNvSpPr txBox="1"/>
          <p:nvPr/>
        </p:nvSpPr>
        <p:spPr>
          <a:xfrm>
            <a:off x="1" y="1422093"/>
            <a:ext cx="12191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 smtClean="0">
                <a:solidFill>
                  <a:schemeClr val="accent6"/>
                </a:solidFill>
                <a:latin typeface="Montserrat" panose="00000500000000000000" pitchFamily="50" charset="0"/>
              </a:rPr>
              <a:t>1 576 000 </a:t>
            </a:r>
            <a:r>
              <a:rPr lang="fr-FR" sz="6600" dirty="0" smtClean="0">
                <a:solidFill>
                  <a:schemeClr val="accent6"/>
                </a:solidFill>
                <a:latin typeface="Montserrat" panose="00000500000000000000" pitchFamily="50" charset="0"/>
              </a:rPr>
              <a:t>passagers</a:t>
            </a:r>
          </a:p>
          <a:p>
            <a:pPr algn="ctr"/>
            <a:r>
              <a:rPr lang="fr-FR" sz="3200" dirty="0" smtClean="0">
                <a:solidFill>
                  <a:schemeClr val="accent6"/>
                </a:solidFill>
                <a:latin typeface="Montserrat" panose="00000500000000000000" pitchFamily="50" charset="0"/>
                <a:cs typeface="Calibri" panose="020F0502020204030204" pitchFamily="34" charset="0"/>
              </a:rPr>
              <a:t>↗ +</a:t>
            </a:r>
            <a:r>
              <a:rPr lang="fr-FR" sz="3200" dirty="0" smtClean="0">
                <a:solidFill>
                  <a:schemeClr val="accent6"/>
                </a:solidFill>
                <a:latin typeface="Montserrat" panose="00000500000000000000" pitchFamily="50" charset="0"/>
              </a:rPr>
              <a:t>7,7 %</a:t>
            </a:r>
            <a:endParaRPr lang="fr-FR" sz="3200" dirty="0">
              <a:solidFill>
                <a:schemeClr val="accent6"/>
              </a:solidFill>
              <a:latin typeface="Montserrat" panose="00000500000000000000" pitchFamily="50" charset="0"/>
            </a:endParaRPr>
          </a:p>
        </p:txBody>
      </p:sp>
      <p:sp>
        <p:nvSpPr>
          <p:cNvPr id="10" name="Espace réservé du contenu 4"/>
          <p:cNvSpPr txBox="1">
            <a:spLocks/>
          </p:cNvSpPr>
          <p:nvPr/>
        </p:nvSpPr>
        <p:spPr bwMode="gray">
          <a:xfrm>
            <a:off x="4359394" y="4047893"/>
            <a:ext cx="3404914" cy="1434934"/>
          </a:xfrm>
          <a:prstGeom prst="rect">
            <a:avLst/>
          </a:prstGeom>
        </p:spPr>
        <p:txBody>
          <a:bodyPr vert="horz" lIns="0" tIns="32400" rIns="0" bIns="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2"/>
              </a:buBlip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1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3" indent="0" algn="ctr">
              <a:spcBef>
                <a:spcPts val="0"/>
              </a:spcBef>
              <a:spcAft>
                <a:spcPts val="0"/>
              </a:spcAft>
              <a:buFont typeface="Impact" panose="020B0806030902050204" pitchFamily="34" charset="0"/>
              <a:buNone/>
            </a:pPr>
            <a:r>
              <a:rPr lang="fr-FR" sz="4000" b="1" dirty="0" smtClean="0">
                <a:solidFill>
                  <a:schemeClr val="accent6"/>
                </a:solidFill>
                <a:latin typeface="Montserrat" panose="00000500000000000000" pitchFamily="50" charset="0"/>
              </a:rPr>
              <a:t>16,8 %</a:t>
            </a:r>
          </a:p>
          <a:p>
            <a:pPr marL="0" lvl="3" indent="0" algn="ctr">
              <a:spcBef>
                <a:spcPts val="0"/>
              </a:spcBef>
              <a:spcAft>
                <a:spcPts val="0"/>
              </a:spcAft>
              <a:buFont typeface="Impact" panose="020B0806030902050204" pitchFamily="34" charset="0"/>
              <a:buNone/>
            </a:pPr>
            <a:r>
              <a:rPr lang="fr-FR" sz="2400" dirty="0" smtClean="0"/>
              <a:t>Part modale des transports collectifs</a:t>
            </a:r>
            <a:endParaRPr lang="fr-FR" sz="2400" dirty="0"/>
          </a:p>
        </p:txBody>
      </p:sp>
      <p:sp>
        <p:nvSpPr>
          <p:cNvPr id="11" name="Espace réservé du contenu 4"/>
          <p:cNvSpPr txBox="1">
            <a:spLocks/>
          </p:cNvSpPr>
          <p:nvPr/>
        </p:nvSpPr>
        <p:spPr bwMode="gray">
          <a:xfrm>
            <a:off x="8057612" y="4047893"/>
            <a:ext cx="3404914" cy="1434934"/>
          </a:xfrm>
          <a:prstGeom prst="rect">
            <a:avLst/>
          </a:prstGeom>
        </p:spPr>
        <p:txBody>
          <a:bodyPr vert="horz" lIns="0" tIns="32400" rIns="0" bIns="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2"/>
              </a:buBlip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21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2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3" indent="0" algn="ctr">
              <a:spcBef>
                <a:spcPts val="0"/>
              </a:spcBef>
              <a:spcAft>
                <a:spcPts val="0"/>
              </a:spcAft>
              <a:buFont typeface="Impact" panose="020B0806030902050204" pitchFamily="34" charset="0"/>
              <a:buNone/>
            </a:pPr>
            <a:r>
              <a:rPr lang="fr-FR" sz="4000" b="1" dirty="0" smtClean="0">
                <a:solidFill>
                  <a:schemeClr val="accent6"/>
                </a:solidFill>
                <a:latin typeface="Montserrat" panose="00000500000000000000" pitchFamily="50" charset="0"/>
              </a:rPr>
              <a:t>1 / 6</a:t>
            </a:r>
          </a:p>
          <a:p>
            <a:pPr marL="0" lvl="3" indent="0" algn="ctr">
              <a:spcBef>
                <a:spcPts val="0"/>
              </a:spcBef>
              <a:spcAft>
                <a:spcPts val="0"/>
              </a:spcAft>
              <a:buFont typeface="Impact" panose="020B0806030902050204" pitchFamily="34" charset="0"/>
              <a:buNone/>
            </a:pPr>
            <a:r>
              <a:rPr lang="fr-FR" sz="2400" dirty="0" smtClean="0"/>
              <a:t>passagers prend les transports collectifs</a:t>
            </a:r>
            <a:endParaRPr lang="fr-FR" sz="2400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701"/>
          <a:stretch/>
        </p:blipFill>
        <p:spPr>
          <a:xfrm>
            <a:off x="10607565" y="2387769"/>
            <a:ext cx="1584435" cy="1698224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409575" y="447675"/>
            <a:ext cx="8226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Montserrat" panose="00000500000000000000" pitchFamily="50" charset="0"/>
              </a:rPr>
              <a:t>Une stratégie largement tournée vers le développement des TC</a:t>
            </a:r>
            <a:endParaRPr lang="fr-FR" sz="2000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695325" y="774932"/>
            <a:ext cx="10412094" cy="923330"/>
            <a:chOff x="695325" y="774932"/>
            <a:chExt cx="10412094" cy="923330"/>
          </a:xfrm>
        </p:grpSpPr>
        <p:pic>
          <p:nvPicPr>
            <p:cNvPr id="8" name="Picture 12" descr="RÃ©sultat de recherche d'images pour &quot;la mÃ©tropole mobilitÃ©&quot;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2408" b="35000"/>
            <a:stretch/>
          </p:blipFill>
          <p:spPr bwMode="auto">
            <a:xfrm>
              <a:off x="695325" y="919097"/>
              <a:ext cx="2705966" cy="63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/>
            <p:cNvSpPr txBox="1"/>
            <p:nvPr/>
          </p:nvSpPr>
          <p:spPr>
            <a:xfrm>
              <a:off x="4114799" y="774932"/>
              <a:ext cx="699262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Montserrat" panose="00000500000000000000" pitchFamily="50" charset="0"/>
                </a:rPr>
                <a:t>6 lignes régulières – 166 départs quotidiens (par sens)</a:t>
              </a:r>
            </a:p>
            <a:p>
              <a:r>
                <a:rPr lang="fr-FR" dirty="0" smtClean="0">
                  <a:latin typeface="Montserrat" panose="00000500000000000000" pitchFamily="50" charset="0"/>
                </a:rPr>
                <a:t>1 312 906 PAX en 2018 </a:t>
              </a:r>
            </a:p>
            <a:p>
              <a:r>
                <a:rPr lang="fr-FR" dirty="0" smtClean="0">
                  <a:latin typeface="Montserrat" panose="00000500000000000000" pitchFamily="50" charset="0"/>
                </a:rPr>
                <a:t>dont 995 314 PAX pour la seule ligne Aéroport &lt;&gt; St Charles</a:t>
              </a:r>
              <a:endParaRPr lang="fr-FR" dirty="0">
                <a:latin typeface="Montserrat" panose="00000500000000000000" pitchFamily="50" charset="0"/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687062" y="1771463"/>
            <a:ext cx="9573971" cy="1164122"/>
            <a:chOff x="687062" y="1669865"/>
            <a:chExt cx="9573971" cy="1164122"/>
          </a:xfrm>
        </p:grpSpPr>
        <p:pic>
          <p:nvPicPr>
            <p:cNvPr id="9" name="Picture 14" descr="RÃ©sultat de recherche d'images pour &quot;ler zou logo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62" y="1669865"/>
              <a:ext cx="2714228" cy="11641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/>
            <p:cNvSpPr txBox="1"/>
            <p:nvPr/>
          </p:nvSpPr>
          <p:spPr>
            <a:xfrm>
              <a:off x="4114799" y="1922048"/>
              <a:ext cx="61462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Montserrat" panose="00000500000000000000" pitchFamily="50" charset="0"/>
                </a:rPr>
                <a:t>3 lignes régulières – 13 départs quotidiens (par sens)</a:t>
              </a:r>
            </a:p>
            <a:p>
              <a:r>
                <a:rPr lang="fr-FR" dirty="0" smtClean="0">
                  <a:latin typeface="Montserrat" panose="00000500000000000000" pitchFamily="50" charset="0"/>
                </a:rPr>
                <a:t>43 785 PAX en 2018 </a:t>
              </a: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2246853" y="2957760"/>
            <a:ext cx="7930824" cy="1154437"/>
            <a:chOff x="2246853" y="2943246"/>
            <a:chExt cx="7930824" cy="1154437"/>
          </a:xfrm>
        </p:grpSpPr>
        <p:pic>
          <p:nvPicPr>
            <p:cNvPr id="6" name="Picture 6" descr="RÃ©sultat de recherche d'images pour &quot;ouibus logo&quot;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6853" y="2943246"/>
              <a:ext cx="1154437" cy="11544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/>
            <p:cNvSpPr txBox="1"/>
            <p:nvPr/>
          </p:nvSpPr>
          <p:spPr>
            <a:xfrm>
              <a:off x="4114799" y="3197298"/>
              <a:ext cx="60628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Montserrat" panose="00000500000000000000" pitchFamily="50" charset="0"/>
                </a:rPr>
                <a:t>6 </a:t>
              </a:r>
              <a:r>
                <a:rPr lang="fr-FR" dirty="0" smtClean="0">
                  <a:latin typeface="Montserrat" panose="00000500000000000000" pitchFamily="50" charset="0"/>
                </a:rPr>
                <a:t>lignes régulières – </a:t>
              </a:r>
              <a:r>
                <a:rPr lang="fr-FR" dirty="0" smtClean="0">
                  <a:latin typeface="Montserrat" panose="00000500000000000000" pitchFamily="50" charset="0"/>
                </a:rPr>
                <a:t>9 </a:t>
              </a:r>
              <a:r>
                <a:rPr lang="fr-FR" dirty="0" smtClean="0">
                  <a:latin typeface="Montserrat" panose="00000500000000000000" pitchFamily="50" charset="0"/>
                </a:rPr>
                <a:t>départs quotidiens (par sens) </a:t>
              </a:r>
            </a:p>
            <a:p>
              <a:r>
                <a:rPr lang="fr-FR" dirty="0" smtClean="0">
                  <a:latin typeface="Montserrat" panose="00000500000000000000" pitchFamily="50" charset="0"/>
                </a:rPr>
                <a:t>50 340 PAX en 2018 </a:t>
              </a: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1791565" y="5348682"/>
            <a:ext cx="7477209" cy="923330"/>
            <a:chOff x="1791565" y="5348682"/>
            <a:chExt cx="7477209" cy="923330"/>
          </a:xfrm>
        </p:grpSpPr>
        <p:pic>
          <p:nvPicPr>
            <p:cNvPr id="7" name="Picture 10" descr="RÃ©sultat de recherche d'images pour &quot;sncf logo&quot;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1565" y="5348682"/>
              <a:ext cx="1609725" cy="841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/>
            <p:cNvSpPr txBox="1"/>
            <p:nvPr/>
          </p:nvSpPr>
          <p:spPr>
            <a:xfrm>
              <a:off x="4114799" y="5348682"/>
              <a:ext cx="5153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Montserrat" panose="00000500000000000000" pitchFamily="50" charset="0"/>
                </a:rPr>
                <a:t>Gare Vitrolles - Aéroport Marseille Provence</a:t>
              </a:r>
            </a:p>
            <a:p>
              <a:r>
                <a:rPr lang="fr-FR" dirty="0" smtClean="0">
                  <a:latin typeface="Montserrat" panose="00000500000000000000" pitchFamily="50" charset="0"/>
                </a:rPr>
                <a:t>72 trains TER par jour (2 sens confondus) </a:t>
              </a:r>
            </a:p>
            <a:p>
              <a:r>
                <a:rPr lang="fr-FR" dirty="0" smtClean="0">
                  <a:latin typeface="Montserrat" panose="00000500000000000000" pitchFamily="50" charset="0"/>
                </a:rPr>
                <a:t>164 365 PAX en 2018 </a:t>
              </a: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916755" y="4332470"/>
            <a:ext cx="9260922" cy="781424"/>
            <a:chOff x="916755" y="4332470"/>
            <a:chExt cx="9260922" cy="781424"/>
          </a:xfrm>
        </p:grpSpPr>
        <p:pic>
          <p:nvPicPr>
            <p:cNvPr id="1026" name="Picture 2" descr="RÃ©sultat de recherche d'images pour &quot;flixbus logo&quot;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6755" y="4332470"/>
              <a:ext cx="2660196" cy="781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ZoneTexte 17"/>
            <p:cNvSpPr txBox="1"/>
            <p:nvPr/>
          </p:nvSpPr>
          <p:spPr>
            <a:xfrm>
              <a:off x="4114799" y="4400017"/>
              <a:ext cx="60628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Montserrat" panose="00000500000000000000" pitchFamily="50" charset="0"/>
                </a:rPr>
                <a:t>2 lignes régulières – 3 départs quotidiens (par sens) </a:t>
              </a:r>
            </a:p>
            <a:p>
              <a:r>
                <a:rPr lang="fr-FR" dirty="0" smtClean="0">
                  <a:latin typeface="Montserrat" panose="00000500000000000000" pitchFamily="50" charset="0"/>
                </a:rPr>
                <a:t>Démarrage en avril 2019</a:t>
              </a:r>
            </a:p>
          </p:txBody>
        </p:sp>
      </p:grpSp>
      <p:sp>
        <p:nvSpPr>
          <p:cNvPr id="21" name="ZoneTexte 20"/>
          <p:cNvSpPr txBox="1"/>
          <p:nvPr/>
        </p:nvSpPr>
        <p:spPr>
          <a:xfrm>
            <a:off x="409575" y="293606"/>
            <a:ext cx="8226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Montserrat" panose="00000500000000000000" pitchFamily="50" charset="0"/>
              </a:rPr>
              <a:t>Une stratégie largement tournée vers le développement des TC</a:t>
            </a:r>
            <a:endParaRPr lang="fr-FR" sz="2000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24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srgbClr val="282828"/>
                </a:solidFill>
              </a:rPr>
              <a:t>AMP pour COMBIGO</a:t>
            </a:r>
            <a:endParaRPr lang="fr-FR" dirty="0">
              <a:solidFill>
                <a:srgbClr val="282828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>
                <a:solidFill>
                  <a:prstClr val="white"/>
                </a:solidFill>
              </a:rPr>
              <a:pPr/>
              <a:t>22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477" b="7304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0429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948070" y="2326431"/>
            <a:ext cx="8295861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dirty="0" smtClean="0">
                <a:latin typeface="Montserrat" panose="00000500000000000000" pitchFamily="50" charset="0"/>
              </a:rPr>
              <a:t>Objectif TC 2020</a:t>
            </a:r>
          </a:p>
          <a:p>
            <a:pPr algn="ctr"/>
            <a:r>
              <a:rPr lang="fr-FR" sz="4400" b="1" dirty="0" smtClean="0">
                <a:solidFill>
                  <a:srgbClr val="0AAFAF"/>
                </a:solidFill>
                <a:latin typeface="Montserrat" panose="00000500000000000000" pitchFamily="50" charset="0"/>
              </a:rPr>
              <a:t>19,5%</a:t>
            </a:r>
            <a:r>
              <a:rPr lang="fr-FR" sz="4400" dirty="0" smtClean="0">
                <a:latin typeface="Montserrat" panose="00000500000000000000" pitchFamily="50" charset="0"/>
              </a:rPr>
              <a:t> de Part Modale des TC</a:t>
            </a:r>
          </a:p>
          <a:p>
            <a:pPr algn="ctr"/>
            <a:r>
              <a:rPr lang="fr-FR" sz="4400" b="1" dirty="0" smtClean="0">
                <a:solidFill>
                  <a:srgbClr val="0AAFAF"/>
                </a:solidFill>
                <a:latin typeface="Montserrat" panose="00000500000000000000" pitchFamily="50" charset="0"/>
              </a:rPr>
              <a:t>2 millions </a:t>
            </a:r>
            <a:r>
              <a:rPr lang="fr-FR" sz="4400" dirty="0" smtClean="0">
                <a:latin typeface="Montserrat" panose="00000500000000000000" pitchFamily="50" charset="0"/>
              </a:rPr>
              <a:t>de PAX TC</a:t>
            </a:r>
            <a:endParaRPr lang="fr-FR" sz="4400" dirty="0">
              <a:latin typeface="Montserrat" panose="00000500000000000000" pitchFamily="50" charset="0"/>
            </a:endParaRPr>
          </a:p>
        </p:txBody>
      </p:sp>
      <p:pic>
        <p:nvPicPr>
          <p:cNvPr id="3078" name="Picture 6" descr="RÃ©sultat de recherche d'images pour &quot;croissance png&quot;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859" b="10051"/>
          <a:stretch/>
        </p:blipFill>
        <p:spPr bwMode="auto">
          <a:xfrm>
            <a:off x="8829675" y="3465204"/>
            <a:ext cx="3362325" cy="339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409575" y="447675"/>
            <a:ext cx="8226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Montserrat" panose="00000500000000000000" pitchFamily="50" charset="0"/>
              </a:rPr>
              <a:t>Une stratégie largement tournée vers le développement des TC</a:t>
            </a:r>
            <a:endParaRPr lang="fr-FR" sz="2000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62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/>
        </p:nvGrpSpPr>
        <p:grpSpPr>
          <a:xfrm>
            <a:off x="125358" y="1173975"/>
            <a:ext cx="11568411" cy="5308711"/>
            <a:chOff x="125358" y="1173975"/>
            <a:chExt cx="11568411" cy="5308711"/>
          </a:xfrm>
        </p:grpSpPr>
        <p:graphicFrame>
          <p:nvGraphicFramePr>
            <p:cNvPr id="4" name="Graphique 3"/>
            <p:cNvGraphicFramePr/>
            <p:nvPr>
              <p:extLst/>
            </p:nvPr>
          </p:nvGraphicFramePr>
          <p:xfrm>
            <a:off x="125358" y="1173975"/>
            <a:ext cx="11371317" cy="53087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6" name="Connecteur droit 5"/>
            <p:cNvCxnSpPr/>
            <p:nvPr/>
          </p:nvCxnSpPr>
          <p:spPr>
            <a:xfrm>
              <a:off x="254977" y="3894992"/>
              <a:ext cx="11438792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/>
            <p:cNvSpPr txBox="1"/>
            <p:nvPr/>
          </p:nvSpPr>
          <p:spPr>
            <a:xfrm rot="16200000">
              <a:off x="161845" y="2769577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2018</a:t>
              </a:r>
              <a:endParaRPr lang="fr-FR" dirty="0"/>
            </a:p>
          </p:txBody>
        </p:sp>
        <p:sp>
          <p:nvSpPr>
            <p:cNvPr id="8" name="ZoneTexte 7"/>
            <p:cNvSpPr txBox="1"/>
            <p:nvPr/>
          </p:nvSpPr>
          <p:spPr>
            <a:xfrm rot="16200000">
              <a:off x="161845" y="4651076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2017</a:t>
              </a:r>
              <a:endParaRPr lang="fr-FR" dirty="0"/>
            </a:p>
          </p:txBody>
        </p:sp>
        <p:cxnSp>
          <p:nvCxnSpPr>
            <p:cNvPr id="9" name="Connecteur droit avec flèche 8"/>
            <p:cNvCxnSpPr/>
            <p:nvPr/>
          </p:nvCxnSpPr>
          <p:spPr>
            <a:xfrm>
              <a:off x="8862646" y="3827584"/>
              <a:ext cx="1230923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8986554" y="3827584"/>
              <a:ext cx="986167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rgbClr val="FF0000"/>
                  </a:solidFill>
                </a:rPr>
                <a:t>+4 points</a:t>
              </a:r>
            </a:p>
            <a:p>
              <a:pPr algn="ctr"/>
              <a:r>
                <a:rPr lang="fr-FR" sz="900" dirty="0" smtClean="0">
                  <a:solidFill>
                    <a:srgbClr val="FF0000"/>
                  </a:solidFill>
                </a:rPr>
                <a:t>de 2017 à 2018</a:t>
              </a:r>
              <a:endParaRPr lang="fr-FR" sz="9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1014320" y="712310"/>
            <a:ext cx="10163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 smtClean="0">
                <a:latin typeface="Montserrat" panose="00000500000000000000" pitchFamily="50" charset="0"/>
              </a:rPr>
              <a:t>Pourquoi nos clients choisissent-ils les TC pour venir à l’aéroport ?</a:t>
            </a:r>
            <a:endParaRPr lang="fr-FR" sz="2400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08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837531" y="1176220"/>
            <a:ext cx="8516938" cy="1563170"/>
            <a:chOff x="1746250" y="1176220"/>
            <a:chExt cx="8516938" cy="1563170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913" y="1176220"/>
              <a:ext cx="5629275" cy="1563170"/>
            </a:xfrm>
            <a:prstGeom prst="rect">
              <a:avLst/>
            </a:prstGeom>
          </p:spPr>
        </p:pic>
        <p:pic>
          <p:nvPicPr>
            <p:cNvPr id="3074" name="Picture 2" descr="RÃ©sultat de recherche d'images pour &quot;observatoire rÃ©gional des transports paca&quot;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93" b="17077"/>
            <a:stretch/>
          </p:blipFill>
          <p:spPr bwMode="auto">
            <a:xfrm>
              <a:off x="1746250" y="1196339"/>
              <a:ext cx="2365526" cy="1543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ZoneTexte 5"/>
          <p:cNvSpPr txBox="1"/>
          <p:nvPr/>
        </p:nvSpPr>
        <p:spPr>
          <a:xfrm>
            <a:off x="2489085" y="3781425"/>
            <a:ext cx="721383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dirty="0">
                <a:latin typeface="Montserrat" panose="00000500000000000000" pitchFamily="50" charset="0"/>
              </a:rPr>
              <a:t>Les Aéroports et les Territoires</a:t>
            </a:r>
          </a:p>
          <a:p>
            <a:pPr algn="ctr"/>
            <a:r>
              <a:rPr lang="fr-FR" sz="3600" dirty="0" smtClean="0">
                <a:latin typeface="Montserrat" panose="00000500000000000000" pitchFamily="50" charset="0"/>
              </a:rPr>
              <a:t>--</a:t>
            </a:r>
          </a:p>
          <a:p>
            <a:pPr algn="ctr"/>
            <a:r>
              <a:rPr lang="fr-FR" sz="3600" dirty="0" smtClean="0">
                <a:latin typeface="Montserrat" panose="00000500000000000000" pitchFamily="50" charset="0"/>
              </a:rPr>
              <a:t>Colloque ORT – 27/06/2019</a:t>
            </a:r>
          </a:p>
          <a:p>
            <a:pPr algn="ctr"/>
            <a:r>
              <a:rPr lang="fr-FR" sz="1600" dirty="0" smtClean="0">
                <a:latin typeface="Montserrat" panose="00000500000000000000" pitchFamily="50" charset="0"/>
              </a:rPr>
              <a:t>5</a:t>
            </a:r>
            <a:r>
              <a:rPr lang="fr-FR" sz="1600" baseline="30000" dirty="0" smtClean="0">
                <a:latin typeface="Montserrat" panose="00000500000000000000" pitchFamily="50" charset="0"/>
              </a:rPr>
              <a:t>ème</a:t>
            </a:r>
            <a:r>
              <a:rPr lang="fr-FR" sz="1600" dirty="0" smtClean="0">
                <a:latin typeface="Montserrat" panose="00000500000000000000" pitchFamily="50" charset="0"/>
              </a:rPr>
              <a:t> session </a:t>
            </a:r>
            <a:r>
              <a:rPr lang="fr-FR" sz="1600" dirty="0">
                <a:latin typeface="Montserrat" panose="00000500000000000000" pitchFamily="50" charset="0"/>
              </a:rPr>
              <a:t>//  </a:t>
            </a:r>
            <a:r>
              <a:rPr lang="fr-FR" sz="1600" dirty="0" smtClean="0">
                <a:latin typeface="Montserrat" panose="00000500000000000000" pitchFamily="50" charset="0"/>
              </a:rPr>
              <a:t>Innovation et accompagnement des passagers</a:t>
            </a:r>
          </a:p>
          <a:p>
            <a:pPr algn="ctr"/>
            <a:r>
              <a:rPr lang="fr-FR" sz="1200" dirty="0" smtClean="0">
                <a:latin typeface="Montserrat" panose="00000500000000000000" pitchFamily="50" charset="0"/>
              </a:rPr>
              <a:t>Romain WINO</a:t>
            </a:r>
          </a:p>
        </p:txBody>
      </p:sp>
    </p:spTree>
    <p:extLst>
      <p:ext uri="{BB962C8B-B14F-4D97-AF65-F5344CB8AC3E}">
        <p14:creationId xmlns:p14="http://schemas.microsoft.com/office/powerpoint/2010/main" val="52219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29" y="600853"/>
            <a:ext cx="8273142" cy="565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0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051" y="0"/>
            <a:ext cx="74418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60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485" y="602777"/>
            <a:ext cx="6156601" cy="579076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38628" y="725715"/>
            <a:ext cx="41365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Montserrat" panose="00000500000000000000" pitchFamily="50" charset="0"/>
              </a:rPr>
              <a:t>Exemples d’innovations mises en place depuis plusieurs années à l’aéroport</a:t>
            </a:r>
            <a:endParaRPr lang="fr-FR" sz="2400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2133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Ã©sultat de recherche d'images pour &quot;combigo logo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07" b="38703"/>
          <a:stretch/>
        </p:blipFill>
        <p:spPr bwMode="auto">
          <a:xfrm>
            <a:off x="981075" y="2176236"/>
            <a:ext cx="4848225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Ã©sultat de recherche d'images pour &quot;kiwi.com logo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7" b="27690"/>
          <a:stretch/>
        </p:blipFill>
        <p:spPr bwMode="auto">
          <a:xfrm>
            <a:off x="5829300" y="1637305"/>
            <a:ext cx="5230193" cy="218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2583543" y="725713"/>
            <a:ext cx="71513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latin typeface="Montserrat" panose="00000500000000000000" pitchFamily="50" charset="0"/>
              </a:rPr>
              <a:t>En route vers la mobilité intégrée !</a:t>
            </a:r>
            <a:endParaRPr lang="fr-FR" sz="3200" dirty="0">
              <a:latin typeface="Montserrat" panose="00000500000000000000" pitchFamily="50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1928433" y="3933372"/>
            <a:ext cx="8461535" cy="2309466"/>
            <a:chOff x="1273325" y="3933372"/>
            <a:chExt cx="8461535" cy="2309466"/>
          </a:xfrm>
        </p:grpSpPr>
        <p:pic>
          <p:nvPicPr>
            <p:cNvPr id="4102" name="Picture 6" descr="RÃ©sultat de recherche d'images pour &quot;picto bus&quot;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3325" y="4011100"/>
              <a:ext cx="2154011" cy="2154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8" descr="RÃ©sultat de recherche d'images pour &quot;picto train&quot;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5980" y="4187570"/>
              <a:ext cx="1801071" cy="1801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Connecteur droit 14"/>
            <p:cNvCxnSpPr/>
            <p:nvPr/>
          </p:nvCxnSpPr>
          <p:spPr>
            <a:xfrm flipH="1">
              <a:off x="3078993" y="3933372"/>
              <a:ext cx="914400" cy="23094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Plus 15"/>
            <p:cNvSpPr/>
            <p:nvPr/>
          </p:nvSpPr>
          <p:spPr>
            <a:xfrm>
              <a:off x="5799061" y="4202734"/>
              <a:ext cx="1770743" cy="1770743"/>
            </a:xfrm>
            <a:prstGeom prst="mathPlus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106" name="Picture 10" descr="RÃ©sultat de recherche d'images pour &quot;picto avion&quot;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9163" y="4125257"/>
              <a:ext cx="1925697" cy="1925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ZoneTexte 22"/>
          <p:cNvSpPr txBox="1"/>
          <p:nvPr/>
        </p:nvSpPr>
        <p:spPr>
          <a:xfrm>
            <a:off x="0" y="0"/>
            <a:ext cx="387157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Montserrat" panose="00000500000000000000" pitchFamily="50" charset="0"/>
              </a:rPr>
              <a:t>Cible // loisirs – Mobilité intégrée</a:t>
            </a:r>
            <a:endParaRPr lang="fr-FR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990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500" y="319314"/>
            <a:ext cx="6033718" cy="62193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/>
          <p:cNvSpPr txBox="1"/>
          <p:nvPr/>
        </p:nvSpPr>
        <p:spPr>
          <a:xfrm>
            <a:off x="377372" y="333829"/>
            <a:ext cx="4978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Montserrat" panose="00000500000000000000" pitchFamily="50" charset="0"/>
              </a:rPr>
              <a:t>Exemple de trajet Montpellier &gt; Beyrouth du 16 au 21 juillet prochain.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377370" y="1542142"/>
            <a:ext cx="4978402" cy="499654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Montserrat" panose="00000500000000000000" pitchFamily="50" charset="0"/>
              </a:rPr>
              <a:t>Opportunité à saisir de valoriser l’offre de transport terrestre afin d’en faire un vrai outil intermodal avec l’aérien.</a:t>
            </a:r>
          </a:p>
          <a:p>
            <a:pPr algn="ctr"/>
            <a:endParaRPr lang="fr-FR" sz="2000" dirty="0">
              <a:latin typeface="Montserrat" panose="00000500000000000000" pitchFamily="50" charset="0"/>
            </a:endParaRPr>
          </a:p>
          <a:p>
            <a:pPr algn="ctr"/>
            <a:r>
              <a:rPr lang="fr-FR" sz="2000" dirty="0" smtClean="0">
                <a:latin typeface="Montserrat" panose="00000500000000000000" pitchFamily="50" charset="0"/>
              </a:rPr>
              <a:t>Cela suppose que l’offre de TC produite par les AOMD intègre </a:t>
            </a:r>
            <a:r>
              <a:rPr lang="fr-FR" sz="2000" dirty="0">
                <a:latin typeface="Montserrat" panose="00000500000000000000" pitchFamily="50" charset="0"/>
              </a:rPr>
              <a:t>d</a:t>
            </a:r>
            <a:r>
              <a:rPr lang="fr-FR" sz="2000" dirty="0" smtClean="0">
                <a:latin typeface="Montserrat" panose="00000500000000000000" pitchFamily="50" charset="0"/>
              </a:rPr>
              <a:t>es réseaux globaux de distribution (ex : GDS).</a:t>
            </a:r>
          </a:p>
          <a:p>
            <a:pPr algn="ctr"/>
            <a:endParaRPr lang="fr-FR" sz="2000" dirty="0" smtClean="0">
              <a:latin typeface="Montserrat" panose="00000500000000000000" pitchFamily="50" charset="0"/>
            </a:endParaRPr>
          </a:p>
          <a:p>
            <a:pPr algn="ctr"/>
            <a:r>
              <a:rPr lang="fr-FR" sz="2000" dirty="0" smtClean="0">
                <a:latin typeface="Montserrat" panose="00000500000000000000" pitchFamily="50" charset="0"/>
              </a:rPr>
              <a:t>La distribution de l’offre TC devra dépasser les stricts réseaux locaux. Cela nécessite un changement de paradigme de la part des AOMD.</a:t>
            </a:r>
            <a:endParaRPr lang="fr-FR" sz="2000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4139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70702" y="411892"/>
            <a:ext cx="495513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5// Innovations et accompagnement des passagers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7" b="635"/>
          <a:stretch/>
        </p:blipFill>
        <p:spPr>
          <a:xfrm>
            <a:off x="0" y="0"/>
            <a:ext cx="12192000" cy="687977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0" y="0"/>
            <a:ext cx="702788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Montserrat" panose="00000500000000000000" pitchFamily="50" charset="0"/>
              </a:rPr>
              <a:t>Cible // Touristes – Guichet d’accueil Provence au Terminal 1</a:t>
            </a:r>
            <a:endParaRPr lang="fr-FR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0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Ã©sultat de recherche d'images pour &quot;marseille terminal croisiere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65"/>
          <a:stretch/>
        </p:blipFill>
        <p:spPr bwMode="auto">
          <a:xfrm>
            <a:off x="-1" y="0"/>
            <a:ext cx="12213771" cy="685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0" y="0"/>
            <a:ext cx="91165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Montserrat" panose="00000500000000000000" pitchFamily="50" charset="0"/>
              </a:rPr>
              <a:t>Cible // Croisiéristes – Projet d’enregistrement déporté au terminal de croisière</a:t>
            </a:r>
            <a:endParaRPr lang="fr-FR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88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Ã©sultat de recherche d'images pour &quot;sas parafe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4" b="7473"/>
          <a:stretch/>
        </p:blipFill>
        <p:spPr bwMode="auto">
          <a:xfrm>
            <a:off x="-1" y="-14514"/>
            <a:ext cx="12215839" cy="687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0" y="0"/>
            <a:ext cx="610936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Montserrat" panose="00000500000000000000" pitchFamily="50" charset="0"/>
              </a:rPr>
              <a:t>Cible // Toutes – SAS Parafe à reconnaissance faciale</a:t>
            </a:r>
            <a:endParaRPr lang="fr-FR" dirty="0">
              <a:latin typeface="Montserrat" panose="00000500000000000000" pitchFamily="50" charset="0"/>
            </a:endParaRPr>
          </a:p>
        </p:txBody>
      </p:sp>
      <p:sp>
        <p:nvSpPr>
          <p:cNvPr id="6" name="Espace réservé du contenu 6"/>
          <p:cNvSpPr txBox="1">
            <a:spLocks/>
          </p:cNvSpPr>
          <p:nvPr/>
        </p:nvSpPr>
        <p:spPr bwMode="gray">
          <a:xfrm>
            <a:off x="232228" y="4074886"/>
            <a:ext cx="6679967" cy="2630714"/>
          </a:xfrm>
          <a:prstGeom prst="rect">
            <a:avLst/>
          </a:prstGeom>
        </p:spPr>
        <p:txBody>
          <a:bodyPr vert="horz" lIns="0" tIns="32400" rIns="0" bIns="0" rtlCol="0" anchor="ctr" anchorCtr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SzPct val="25000"/>
              <a:buFontTx/>
              <a:buBlip>
                <a:blip r:embed="rId3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3"/>
              </a:buBlip>
              <a:defRPr sz="21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7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25000"/>
              <a:buFontTx/>
              <a:buBlip>
                <a:blip r:embed="rId3"/>
              </a:buBlip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24000" indent="-324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Impact" panose="020B0806030902050204" pitchFamily="34" charset="0"/>
              <a:buChar char="█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12000" indent="-288000" algn="l" defTabSz="12191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Impact" panose="020B0806030902050204" pitchFamily="34" charset="0"/>
              <a:buChar char="▌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lnSpc>
                <a:spcPct val="150000"/>
              </a:lnSpc>
              <a:buClr>
                <a:schemeClr val="bg2">
                  <a:lumMod val="50000"/>
                </a:schemeClr>
              </a:buClr>
            </a:pPr>
            <a:r>
              <a:rPr lang="fr-FR" sz="2400" b="1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18 </a:t>
            </a:r>
            <a:r>
              <a:rPr lang="fr-FR" sz="2400" b="1" dirty="0">
                <a:solidFill>
                  <a:schemeClr val="bg1"/>
                </a:solidFill>
                <a:latin typeface="Montserrat" panose="00000500000000000000" pitchFamily="50" charset="0"/>
              </a:rPr>
              <a:t>secondes </a:t>
            </a:r>
            <a:r>
              <a:rPr lang="fr-FR" sz="2400" dirty="0">
                <a:solidFill>
                  <a:schemeClr val="bg1"/>
                </a:solidFill>
                <a:latin typeface="Montserrat" panose="00000500000000000000" pitchFamily="50" charset="0"/>
              </a:rPr>
              <a:t>pour passer la frontière</a:t>
            </a:r>
          </a:p>
          <a:p>
            <a:pPr lvl="3">
              <a:lnSpc>
                <a:spcPct val="150000"/>
              </a:lnSpc>
              <a:buClr>
                <a:schemeClr val="bg2">
                  <a:lumMod val="50000"/>
                </a:schemeClr>
              </a:buClr>
            </a:pPr>
            <a:r>
              <a:rPr lang="fr-FR" sz="2400" b="1" dirty="0">
                <a:solidFill>
                  <a:schemeClr val="bg1"/>
                </a:solidFill>
                <a:latin typeface="Montserrat" panose="00000500000000000000" pitchFamily="50" charset="0"/>
              </a:rPr>
              <a:t>32 nationalités </a:t>
            </a:r>
            <a:r>
              <a:rPr lang="fr-FR" sz="2400" dirty="0">
                <a:solidFill>
                  <a:schemeClr val="bg1"/>
                </a:solidFill>
                <a:latin typeface="Montserrat" panose="00000500000000000000" pitchFamily="50" charset="0"/>
              </a:rPr>
              <a:t>éligibles</a:t>
            </a:r>
          </a:p>
          <a:p>
            <a:pPr lvl="3">
              <a:lnSpc>
                <a:spcPct val="150000"/>
              </a:lnSpc>
              <a:buClr>
                <a:schemeClr val="bg2">
                  <a:lumMod val="50000"/>
                </a:schemeClr>
              </a:buClr>
            </a:pPr>
            <a:r>
              <a:rPr lang="fr-FR" sz="2400" b="1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Passeports </a:t>
            </a:r>
            <a:r>
              <a:rPr lang="fr-FR" sz="2400" b="1" dirty="0">
                <a:solidFill>
                  <a:schemeClr val="bg1"/>
                </a:solidFill>
                <a:latin typeface="Montserrat" panose="00000500000000000000" pitchFamily="50" charset="0"/>
              </a:rPr>
              <a:t>biométrique ou électronique</a:t>
            </a:r>
          </a:p>
          <a:p>
            <a:pPr lvl="3">
              <a:lnSpc>
                <a:spcPct val="150000"/>
              </a:lnSpc>
              <a:buClr>
                <a:schemeClr val="bg2">
                  <a:lumMod val="50000"/>
                </a:schemeClr>
              </a:buClr>
            </a:pPr>
            <a:r>
              <a:rPr lang="fr-FR" sz="2400" b="1" dirty="0">
                <a:solidFill>
                  <a:schemeClr val="bg1"/>
                </a:solidFill>
                <a:latin typeface="Montserrat" panose="00000500000000000000" pitchFamily="50" charset="0"/>
              </a:rPr>
              <a:t>25 sas </a:t>
            </a:r>
            <a:r>
              <a:rPr lang="fr-FR" sz="2400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déployés</a:t>
            </a:r>
            <a:endParaRPr lang="fr-FR" sz="2400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51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b="21581"/>
          <a:stretch/>
        </p:blipFill>
        <p:spPr>
          <a:xfrm>
            <a:off x="0" y="-1"/>
            <a:ext cx="12201785" cy="690880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0" y="0"/>
            <a:ext cx="19143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Montserrat" panose="00000500000000000000" pitchFamily="50" charset="0"/>
              </a:rPr>
              <a:t>Cible // Locaux</a:t>
            </a:r>
            <a:endParaRPr lang="fr-FR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21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omain.win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808" t="4400" r="26800" b="38011"/>
          <a:stretch/>
        </p:blipFill>
        <p:spPr bwMode="auto">
          <a:xfrm>
            <a:off x="2923951" y="4965786"/>
            <a:ext cx="1031875" cy="1031875"/>
          </a:xfrm>
          <a:prstGeom prst="snip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222526" y="4981998"/>
            <a:ext cx="53399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Montserrat" panose="00000500000000000000" pitchFamily="50" charset="0"/>
              </a:rPr>
              <a:t>Romain WINO</a:t>
            </a:r>
          </a:p>
          <a:p>
            <a:r>
              <a:rPr lang="fr-FR" sz="1400" dirty="0" smtClean="0">
                <a:latin typeface="Montserrat" panose="00000500000000000000" pitchFamily="50" charset="0"/>
              </a:rPr>
              <a:t>Responsable Développement Trafic Aérien Import</a:t>
            </a:r>
          </a:p>
          <a:p>
            <a:r>
              <a:rPr lang="fr-FR" sz="1400" dirty="0" smtClean="0">
                <a:latin typeface="Montserrat" panose="00000500000000000000" pitchFamily="50" charset="0"/>
              </a:rPr>
              <a:t>Responsable Développement des Transports en Commun</a:t>
            </a:r>
          </a:p>
          <a:p>
            <a:r>
              <a:rPr lang="fr-FR" sz="1400" dirty="0" smtClean="0">
                <a:latin typeface="Montserrat" panose="00000500000000000000" pitchFamily="50" charset="0"/>
              </a:rPr>
              <a:t>04.42.14.27.15 – </a:t>
            </a:r>
            <a:r>
              <a:rPr lang="fr-FR" sz="1400" dirty="0" smtClean="0">
                <a:latin typeface="Montserrat" panose="00000500000000000000" pitchFamily="50" charset="0"/>
                <a:hlinkClick r:id="rId3"/>
              </a:rPr>
              <a:t>romain.wino@mrs.aero</a:t>
            </a:r>
            <a:r>
              <a:rPr lang="fr-FR" sz="1400" dirty="0" smtClean="0">
                <a:latin typeface="Montserrat" panose="00000500000000000000" pitchFamily="50" charset="0"/>
              </a:rPr>
              <a:t> </a:t>
            </a:r>
            <a:endParaRPr lang="fr-FR" sz="1400" dirty="0">
              <a:latin typeface="Montserrat" panose="00000500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728257" y="2462903"/>
            <a:ext cx="84481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dirty="0" smtClean="0">
                <a:latin typeface="Montserrat" panose="00000500000000000000" pitchFamily="50" charset="0"/>
              </a:rPr>
              <a:t>Merci pour votre attention</a:t>
            </a:r>
            <a:endParaRPr lang="fr-FR" sz="4800" b="1" dirty="0">
              <a:latin typeface="Montserrat" panose="00000500000000000000" pitchFamily="50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080" y="1000927"/>
            <a:ext cx="3746500" cy="104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5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1271</Words>
  <Application>Microsoft Office PowerPoint</Application>
  <PresentationFormat>Grand écran</PresentationFormat>
  <Paragraphs>433</Paragraphs>
  <Slides>35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4" baseType="lpstr">
      <vt:lpstr>Arial</vt:lpstr>
      <vt:lpstr>Calibri</vt:lpstr>
      <vt:lpstr>Calibri Light</vt:lpstr>
      <vt:lpstr>Impact</vt:lpstr>
      <vt:lpstr>Montserrat</vt:lpstr>
      <vt:lpstr>Tahoma</vt:lpstr>
      <vt:lpstr>Wingdings</vt:lpstr>
      <vt:lpstr>Wingdings 3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Aéroport Marseille Provence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WINO Romain</dc:creator>
  <cp:lastModifiedBy>WINO Romain</cp:lastModifiedBy>
  <cp:revision>25</cp:revision>
  <cp:lastPrinted>2019-06-25T13:58:11Z</cp:lastPrinted>
  <dcterms:created xsi:type="dcterms:W3CDTF">2019-06-25T13:15:26Z</dcterms:created>
  <dcterms:modified xsi:type="dcterms:W3CDTF">2019-06-26T16:26:10Z</dcterms:modified>
</cp:coreProperties>
</file>