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media/image16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61" r:id="rId2"/>
    <p:sldId id="257" r:id="rId3"/>
    <p:sldId id="258" r:id="rId4"/>
    <p:sldId id="260" r:id="rId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99"/>
    <a:srgbClr val="CC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9" d="100"/>
          <a:sy n="99" d="100"/>
        </p:scale>
        <p:origin x="16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Colonne1</c:v>
                </c:pt>
              </c:strCache>
            </c:strRef>
          </c:tx>
          <c:dPt>
            <c:idx val="0"/>
            <c:bubble3D val="0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BCD-473B-92DC-EC02F554FA2D}"/>
              </c:ext>
            </c:extLst>
          </c:dPt>
          <c:dPt>
            <c:idx val="1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BCD-473B-92DC-EC02F554FA2D}"/>
              </c:ext>
            </c:extLst>
          </c:dPt>
          <c:dPt>
            <c:idx val="2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BCD-473B-92DC-EC02F554FA2D}"/>
              </c:ext>
            </c:extLst>
          </c:dPt>
          <c:dPt>
            <c:idx val="3"/>
            <c:bubble3D val="0"/>
            <c:spPr>
              <a:solidFill>
                <a:srgbClr val="CC339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BCD-473B-92DC-EC02F554FA2D}"/>
              </c:ext>
            </c:extLst>
          </c:dPt>
          <c:dPt>
            <c:idx val="4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BCD-473B-92DC-EC02F554FA2D}"/>
              </c:ext>
            </c:extLst>
          </c:dPt>
          <c:dPt>
            <c:idx val="5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0BCD-473B-92DC-EC02F554FA2D}"/>
              </c:ext>
            </c:extLst>
          </c:dPt>
          <c:dPt>
            <c:idx val="6"/>
            <c:bubble3D val="0"/>
            <c:spPr>
              <a:pattFill prst="smGrid">
                <a:fgClr>
                  <a:schemeClr val="bg1">
                    <a:lumMod val="95000"/>
                  </a:schemeClr>
                </a:fgClr>
                <a:bgClr>
                  <a:schemeClr val="bg1"/>
                </a:bgClr>
              </a:patt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0BCD-473B-92DC-EC02F554FA2D}"/>
              </c:ext>
            </c:extLst>
          </c:dPt>
          <c:dLbls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0BCD-473B-92DC-EC02F554FA2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Feuil1!$A$2:$A$8</c:f>
              <c:strCache>
                <c:ptCount val="7"/>
                <c:pt idx="0">
                  <c:v>France</c:v>
                </c:pt>
                <c:pt idx="1">
                  <c:v>Italie</c:v>
                </c:pt>
                <c:pt idx="2">
                  <c:v>Allemagne</c:v>
                </c:pt>
                <c:pt idx="3">
                  <c:v>USA</c:v>
                </c:pt>
                <c:pt idx="4">
                  <c:v>Espagne</c:v>
                </c:pt>
                <c:pt idx="5">
                  <c:v>Royaume-Uni</c:v>
                </c:pt>
                <c:pt idx="6">
                  <c:v>Autres</c:v>
                </c:pt>
              </c:strCache>
            </c:strRef>
          </c:cat>
          <c:val>
            <c:numRef>
              <c:f>Feuil1!$B$2:$B$8</c:f>
              <c:numCache>
                <c:formatCode>General</c:formatCode>
                <c:ptCount val="7"/>
                <c:pt idx="0">
                  <c:v>0.23</c:v>
                </c:pt>
                <c:pt idx="1">
                  <c:v>0.2</c:v>
                </c:pt>
                <c:pt idx="2">
                  <c:v>0.09</c:v>
                </c:pt>
                <c:pt idx="3">
                  <c:v>0.09</c:v>
                </c:pt>
                <c:pt idx="4">
                  <c:v>7.0000000000000007E-2</c:v>
                </c:pt>
                <c:pt idx="5">
                  <c:v>0.05</c:v>
                </c:pt>
                <c:pt idx="6">
                  <c:v>0.27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0BCD-473B-92DC-EC02F554FA2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Colonne1</c:v>
                </c:pt>
              </c:strCache>
            </c:strRef>
          </c:tx>
          <c:dPt>
            <c:idx val="0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BA92-46FF-95D9-69724D7D935F}"/>
              </c:ext>
            </c:extLst>
          </c:dPt>
          <c:dPt>
            <c:idx val="1"/>
            <c:bubble3D val="0"/>
            <c:spPr>
              <a:solidFill>
                <a:srgbClr val="CC339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A92-46FF-95D9-69724D7D935F}"/>
              </c:ext>
            </c:extLst>
          </c:dPt>
          <c:dPt>
            <c:idx val="2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A92-46FF-95D9-69724D7D935F}"/>
              </c:ext>
            </c:extLst>
          </c:dPt>
          <c:dPt>
            <c:idx val="3"/>
            <c:bubble3D val="0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BA92-46FF-95D9-69724D7D935F}"/>
              </c:ext>
            </c:extLst>
          </c:dPt>
          <c:dPt>
            <c:idx val="4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A92-46FF-95D9-69724D7D935F}"/>
              </c:ext>
            </c:extLst>
          </c:dPt>
          <c:dPt>
            <c:idx val="5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A92-46FF-95D9-69724D7D935F}"/>
              </c:ext>
            </c:extLst>
          </c:dPt>
          <c:dPt>
            <c:idx val="6"/>
            <c:bubble3D val="0"/>
            <c:spPr>
              <a:pattFill prst="smGrid">
                <a:fgClr>
                  <a:schemeClr val="accent3">
                    <a:lumMod val="20000"/>
                    <a:lumOff val="80000"/>
                  </a:schemeClr>
                </a:fgClr>
                <a:bgClr>
                  <a:schemeClr val="bg1"/>
                </a:bgClr>
              </a:patt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BA92-46FF-95D9-69724D7D935F}"/>
              </c:ext>
            </c:extLst>
          </c:dPt>
          <c:dLbls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A92-46FF-95D9-69724D7D935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Feuil1!$A$2:$A$8</c:f>
              <c:strCache>
                <c:ptCount val="7"/>
                <c:pt idx="0">
                  <c:v>Allemagne</c:v>
                </c:pt>
                <c:pt idx="1">
                  <c:v>Etats-Unis</c:v>
                </c:pt>
                <c:pt idx="2">
                  <c:v>Royaume-Uni</c:v>
                </c:pt>
                <c:pt idx="3">
                  <c:v>Espagne</c:v>
                </c:pt>
                <c:pt idx="4">
                  <c:v>Italie</c:v>
                </c:pt>
                <c:pt idx="5">
                  <c:v>France</c:v>
                </c:pt>
                <c:pt idx="6">
                  <c:v>Autres</c:v>
                </c:pt>
              </c:strCache>
            </c:strRef>
          </c:cat>
          <c:val>
            <c:numRef>
              <c:f>Feuil1!$B$2:$B$8</c:f>
              <c:numCache>
                <c:formatCode>General</c:formatCode>
                <c:ptCount val="7"/>
                <c:pt idx="0">
                  <c:v>0.16</c:v>
                </c:pt>
                <c:pt idx="1">
                  <c:v>0.14000000000000001</c:v>
                </c:pt>
                <c:pt idx="2">
                  <c:v>0.14000000000000001</c:v>
                </c:pt>
                <c:pt idx="3">
                  <c:v>0.11</c:v>
                </c:pt>
                <c:pt idx="4">
                  <c:v>0.12</c:v>
                </c:pt>
                <c:pt idx="5">
                  <c:v>0.06</c:v>
                </c:pt>
                <c:pt idx="6">
                  <c:v>0.27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92-46FF-95D9-69724D7D93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154C25-8ECB-4123-BBA2-BE464B6A9C41}" type="datetimeFigureOut">
              <a:rPr lang="fr-FR" smtClean="0"/>
              <a:t>27/06/2019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20A0C2-2B9C-4C71-A3C7-F042EB0E39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12513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72826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599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F6860B-747F-4D96-B7EC-442875F7FD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4C50C1C-FD8F-491E-AE57-00ADDCD7FE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CF9470-209D-4203-ABB5-3AD5CA21B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4B916-C371-4F50-9BDC-1FC4DA643833}" type="datetimeFigureOut">
              <a:rPr lang="fr-FR" smtClean="0"/>
              <a:t>27/06/2019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7D1CAC3-0174-439B-9215-8EB235F00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8688F91-CE70-49F2-ABF6-30CC832C7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5C01A-31DE-4A50-9759-C12E00D9F3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59505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3E48FD5-7F3C-42FE-80F1-AA0F9263C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5C4D2B9-87DC-4D33-AC4A-8CCC931B8B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6BA64E2-26B1-4173-BF7C-00CFA3DB3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4B916-C371-4F50-9BDC-1FC4DA643833}" type="datetimeFigureOut">
              <a:rPr lang="fr-FR" smtClean="0"/>
              <a:t>27/06/2019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A87609F-CBAE-4EB8-8E09-33C16E874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4167FF5-D1ED-4E44-BBDE-2532B317E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5C01A-31DE-4A50-9759-C12E00D9F3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5681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1391A7-0BEB-4C81-AEB4-6484F79F7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42FE09-FE6C-455E-AB02-CA79BE1CB1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0A59870-279F-4ADF-BDFF-0FCCA7F8F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4B916-C371-4F50-9BDC-1FC4DA643833}" type="datetimeFigureOut">
              <a:rPr lang="fr-FR" smtClean="0"/>
              <a:t>27/06/2019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36E1313-31DE-408C-8F10-66CAB7311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F7FF158-25A3-4DB5-9B9E-8E7D65812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5C01A-31DE-4A50-9759-C12E00D9F3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5000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BDAB1B-901D-4BC6-814A-265DFBD97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BA3471B-6DD2-41E5-A0FF-02439DFD75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EDB30F5-C141-4CE4-855B-8D954B2CBB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059ADFD-18A2-4FC0-829D-D2EB50221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4B916-C371-4F50-9BDC-1FC4DA643833}" type="datetimeFigureOut">
              <a:rPr lang="fr-FR" smtClean="0"/>
              <a:t>27/06/2019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589CE49-F986-4A4B-89BE-9E0D660A1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25362A2-6E34-4CEF-ACB8-EECBA4674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5C01A-31DE-4A50-9759-C12E00D9F3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4018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31CB88-2280-43AD-8176-1986551E1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6E7E2A4-990C-454B-A77E-2F4FFD96CC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F5B1128-22B4-4CE6-B0AC-943B363F00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584940B-5F97-42B6-B5F8-5C6E1E133A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E8CD262-64ED-45E3-A05A-7717DC4238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57F8575-292D-4D4E-981F-AD1DA065C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4B916-C371-4F50-9BDC-1FC4DA643833}" type="datetimeFigureOut">
              <a:rPr lang="fr-FR" smtClean="0"/>
              <a:t>27/06/2019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2024B9E-83D0-4741-955C-CCBE33A39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CBD8B3C-02B9-40C9-941D-95971F26B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5C01A-31DE-4A50-9759-C12E00D9F3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8849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2DC023-E809-4ABC-9BB2-6C011707F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705F2D8-D32E-4C0F-A860-8DFCE36DF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4B916-C371-4F50-9BDC-1FC4DA643833}" type="datetimeFigureOut">
              <a:rPr lang="fr-FR" smtClean="0"/>
              <a:t>27/06/2019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2153C50-70CF-49EB-A069-58A88FD74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1C7763B-BBAB-431D-BB33-A195B5495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5C01A-31DE-4A50-9759-C12E00D9F3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2293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11DD28B-C8D3-451D-A29F-EAE02F716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4B916-C371-4F50-9BDC-1FC4DA643833}" type="datetimeFigureOut">
              <a:rPr lang="fr-FR" smtClean="0"/>
              <a:t>27/06/2019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6C04794-096F-48E5-894A-346EB4C9A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C494F4D-AEC9-4F4A-959F-27A744D4D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5C01A-31DE-4A50-9759-C12E00D9F3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4805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62624D-F733-4CD3-A620-36F1C17C56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FD1C3D2-DF5D-4B62-A1B7-EEE3B99BF7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B5D6712-148F-4D08-8D8C-5C9F5B8262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637F23B-5751-4BB7-A0B3-102B65067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4B916-C371-4F50-9BDC-1FC4DA643833}" type="datetimeFigureOut">
              <a:rPr lang="fr-FR" smtClean="0"/>
              <a:t>27/06/2019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6969982-7315-43BA-AE4B-B8C8112F5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6B6D971-80CA-417B-84C1-B955F1CFC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5C01A-31DE-4A50-9759-C12E00D9F3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8950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8A7745-E754-4A43-8615-60A768FA3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35C3851-28D3-4DF1-BC66-F67E515D3B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BADE4CC-58DF-4B5D-BFF5-983E81544E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8D81595-5052-4590-AC30-698F9ECF6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4B916-C371-4F50-9BDC-1FC4DA643833}" type="datetimeFigureOut">
              <a:rPr lang="fr-FR" smtClean="0"/>
              <a:t>27/06/2019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F088930-2DA9-44A1-9128-F0F10F175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2019060-BE31-476E-90B1-06E64055D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5C01A-31DE-4A50-9759-C12E00D9F3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6809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62CF78-E118-43D1-885C-946335B16A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EDBEAD6-F4C9-4D56-9BD5-2271F8D2B9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284DAC0-0AEC-440D-B96A-E5DF53A4B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4B916-C371-4F50-9BDC-1FC4DA643833}" type="datetimeFigureOut">
              <a:rPr lang="fr-FR" smtClean="0"/>
              <a:t>27/06/2019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111033A-CDAD-4580-A0CE-45C5CA7CE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B50557B-17EE-426B-8AEF-AE5FF8C4D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5C01A-31DE-4A50-9759-C12E00D9F3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5297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A3AD651-CB50-47E5-91AC-D97E09369C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2596C75-DBA4-42BD-8FEB-F8A16334DA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24CE0B9-E41B-4468-98FA-A35DDAC40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4B916-C371-4F50-9BDC-1FC4DA643833}" type="datetimeFigureOut">
              <a:rPr lang="fr-FR" smtClean="0"/>
              <a:t>27/06/2019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32F1A74-DE5F-423E-A958-D69FC92DA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119C628-29C7-453F-9C86-2CED332D8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5C01A-31DE-4A50-9759-C12E00D9F3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1442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F578FA4-72CF-4768-BE4C-1985CFCF30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6B9C987-8683-4E5A-8AF9-5EB88D9DA8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723D030-37E2-495C-A852-409A92783F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54B916-C371-4F50-9BDC-1FC4DA643833}" type="datetimeFigureOut">
              <a:rPr lang="fr-FR" smtClean="0"/>
              <a:t>27/06/2019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09ED3DC-20BD-4453-960D-D95476A2F5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2E913B-7E43-43CF-B0AE-C35D4EABBF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D5C01A-31DE-4A50-9759-C12E00D9F3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8194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svg"/><Relationship Id="rId7" Type="http://schemas.openxmlformats.org/officeDocument/2006/relationships/image" Target="../media/image6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chart" Target="../charts/chart1.xml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6.jpg"/><Relationship Id="rId5" Type="http://schemas.openxmlformats.org/officeDocument/2006/relationships/image" Target="../media/image3.png"/><Relationship Id="rId10" Type="http://schemas.openxmlformats.org/officeDocument/2006/relationships/image" Target="../media/image15.png"/><Relationship Id="rId4" Type="http://schemas.openxmlformats.org/officeDocument/2006/relationships/chart" Target="../charts/chart2.xml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que 1">
            <a:extLst>
              <a:ext uri="{FF2B5EF4-FFF2-40B4-BE49-F238E27FC236}">
                <a16:creationId xmlns:a16="http://schemas.microsoft.com/office/drawing/2014/main" id="{49A4FE9F-9765-4EF9-8DF4-26F4867AB76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9040" t="3322" r="9040" b="28529"/>
          <a:stretch/>
        </p:blipFill>
        <p:spPr>
          <a:xfrm>
            <a:off x="0" y="561525"/>
            <a:ext cx="8395299" cy="629647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5935BAC-F0D0-4FCA-89A1-17B57E8DDC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808" y="3411095"/>
            <a:ext cx="631735" cy="59944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330B4A2-5511-4130-9487-80B728D798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5971" y="3564021"/>
            <a:ext cx="419698" cy="446523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F0F2FCC5-32F1-4363-8041-1CA649D91AFC}"/>
              </a:ext>
            </a:extLst>
          </p:cNvPr>
          <p:cNvSpPr txBox="1">
            <a:spLocks/>
          </p:cNvSpPr>
          <p:nvPr/>
        </p:nvSpPr>
        <p:spPr>
          <a:xfrm>
            <a:off x="0" y="494850"/>
            <a:ext cx="12192000" cy="560900"/>
          </a:xfrm>
          <a:prstGeom prst="rect">
            <a:avLst/>
          </a:prstGeom>
          <a:solidFill>
            <a:srgbClr val="E3098B"/>
          </a:solidFill>
          <a:ln w="12700" cap="flat" cmpd="sng" algn="ctr">
            <a:noFill/>
            <a:prstDash val="soli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3200" b="1" dirty="0">
                <a:solidFill>
                  <a:schemeClr val="bg1"/>
                </a:solidFill>
              </a:rPr>
              <a:t>LA CROISIERE EN REGION SUD EN 2018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94BC32E-F796-4BCD-8927-6CC5DDE47F35}"/>
              </a:ext>
            </a:extLst>
          </p:cNvPr>
          <p:cNvSpPr txBox="1"/>
          <p:nvPr/>
        </p:nvSpPr>
        <p:spPr>
          <a:xfrm>
            <a:off x="8782078" y="1270847"/>
            <a:ext cx="30950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rgbClr val="009999"/>
                </a:solidFill>
              </a:rPr>
              <a:t>Croisière maritime </a:t>
            </a:r>
            <a:r>
              <a:rPr lang="fr-FR" sz="1600" dirty="0">
                <a:solidFill>
                  <a:srgbClr val="009999"/>
                </a:solidFill>
              </a:rPr>
              <a:t>(15 ports)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DD4EAF9A-6036-4621-B541-702587B48378}"/>
              </a:ext>
            </a:extLst>
          </p:cNvPr>
          <p:cNvGrpSpPr/>
          <p:nvPr/>
        </p:nvGrpSpPr>
        <p:grpSpPr>
          <a:xfrm>
            <a:off x="8693390" y="1854466"/>
            <a:ext cx="391690" cy="500975"/>
            <a:chOff x="771034" y="2152269"/>
            <a:chExt cx="720308" cy="118944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25725F5-E9E4-4144-A9D7-6A2EF8ED298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71034" y="2154951"/>
              <a:ext cx="371475" cy="742950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8D80329-D964-479C-86C6-F1E717B3255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119867" y="2152269"/>
              <a:ext cx="371475" cy="742950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9EF78142-7899-4AFA-B0CD-E5DB5B13AAE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934129" y="2598763"/>
              <a:ext cx="371475" cy="742950"/>
            </a:xfrm>
            <a:prstGeom prst="rect">
              <a:avLst/>
            </a:prstGeom>
          </p:spPr>
        </p:pic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64ED6759-0E31-45C9-88EF-17997628CCA7}"/>
              </a:ext>
            </a:extLst>
          </p:cNvPr>
          <p:cNvSpPr/>
          <p:nvPr/>
        </p:nvSpPr>
        <p:spPr>
          <a:xfrm>
            <a:off x="9158551" y="1874215"/>
            <a:ext cx="28516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2,5 millions </a:t>
            </a:r>
            <a:r>
              <a:rPr lang="fr-FR" sz="1200" b="1" dirty="0">
                <a:solidFill>
                  <a:srgbClr val="244060"/>
                </a:solidFill>
                <a:latin typeface="Century Gothic" panose="020B0502020202020204" pitchFamily="34" charset="0"/>
              </a:rPr>
              <a:t>de passagers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208695B-47CB-4E83-90BB-0C4B1AE6A222}"/>
              </a:ext>
            </a:extLst>
          </p:cNvPr>
          <p:cNvSpPr/>
          <p:nvPr/>
        </p:nvSpPr>
        <p:spPr>
          <a:xfrm>
            <a:off x="9261640" y="2506569"/>
            <a:ext cx="2580327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70C0"/>
                </a:solidFill>
                <a:latin typeface="Century Gothic" panose="020B0502020202020204" pitchFamily="34" charset="0"/>
              </a:rPr>
              <a:t>500 000 </a:t>
            </a:r>
            <a:r>
              <a:rPr lang="fr-FR" sz="900" b="1" dirty="0">
                <a:solidFill>
                  <a:srgbClr val="244060"/>
                </a:solidFill>
                <a:latin typeface="Century Gothic" panose="020B0502020202020204" pitchFamily="34" charset="0"/>
              </a:rPr>
              <a:t>passagers en tête de ligne</a:t>
            </a:r>
            <a:br>
              <a:rPr lang="fr-FR" sz="900" b="1" dirty="0">
                <a:solidFill>
                  <a:srgbClr val="244060"/>
                </a:solidFill>
                <a:latin typeface="Century Gothic" panose="020B0502020202020204" pitchFamily="34" charset="0"/>
              </a:rPr>
            </a:br>
            <a:r>
              <a:rPr lang="fr-FR" sz="700" dirty="0">
                <a:solidFill>
                  <a:srgbClr val="244060"/>
                </a:solidFill>
                <a:latin typeface="Century Gothic" panose="020B0502020202020204" pitchFamily="34" charset="0"/>
              </a:rPr>
              <a:t>= 20% du trafic total</a:t>
            </a:r>
            <a:endParaRPr lang="fr-FR" sz="500" dirty="0">
              <a:solidFill>
                <a:srgbClr val="24406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B70EF19-33EB-4185-9D9A-8FFAB118F1BF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716399" y="3112536"/>
            <a:ext cx="415984" cy="60581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9ED2AB9-FBE5-45EA-985C-4502083553B4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644464" y="2506569"/>
            <a:ext cx="468872" cy="541702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FE0EF8F-2FB1-4CE0-8087-C966741AAD0D}"/>
              </a:ext>
            </a:extLst>
          </p:cNvPr>
          <p:cNvSpPr/>
          <p:nvPr/>
        </p:nvSpPr>
        <p:spPr>
          <a:xfrm>
            <a:off x="9261640" y="3168202"/>
            <a:ext cx="290396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70C0"/>
                </a:solidFill>
                <a:latin typeface="Century Gothic" panose="020B0502020202020204" pitchFamily="34" charset="0"/>
              </a:rPr>
              <a:t>2 millions</a:t>
            </a:r>
            <a:r>
              <a:rPr lang="fr-FR" b="1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fr-FR" sz="900" b="1" dirty="0">
                <a:solidFill>
                  <a:srgbClr val="244060"/>
                </a:solidFill>
                <a:latin typeface="Century Gothic" panose="020B0502020202020204" pitchFamily="34" charset="0"/>
              </a:rPr>
              <a:t>de passagers en transit</a:t>
            </a:r>
            <a:br>
              <a:rPr lang="fr-FR" sz="900" b="1" dirty="0">
                <a:solidFill>
                  <a:srgbClr val="244060"/>
                </a:solidFill>
                <a:latin typeface="Century Gothic" panose="020B0502020202020204" pitchFamily="34" charset="0"/>
              </a:rPr>
            </a:br>
            <a:r>
              <a:rPr lang="fr-FR" sz="700" dirty="0">
                <a:solidFill>
                  <a:srgbClr val="244060"/>
                </a:solidFill>
                <a:latin typeface="Century Gothic" panose="020B0502020202020204" pitchFamily="34" charset="0"/>
              </a:rPr>
              <a:t>= 80% du trafic total</a:t>
            </a:r>
            <a:endParaRPr lang="fr-FR" sz="500" dirty="0">
              <a:solidFill>
                <a:srgbClr val="244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71C0596-A2A3-45B4-9079-CDDF7CB7969F}"/>
              </a:ext>
            </a:extLst>
          </p:cNvPr>
          <p:cNvSpPr/>
          <p:nvPr/>
        </p:nvSpPr>
        <p:spPr>
          <a:xfrm>
            <a:off x="8488392" y="1242677"/>
            <a:ext cx="3623096" cy="3235897"/>
          </a:xfrm>
          <a:prstGeom prst="rect">
            <a:avLst/>
          </a:prstGeom>
          <a:noFill/>
          <a:ln>
            <a:solidFill>
              <a:srgbClr val="00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Picture 2" descr="Résultat de recherche d'images pour &quot;icone bateau&quot;">
            <a:extLst>
              <a:ext uri="{FF2B5EF4-FFF2-40B4-BE49-F238E27FC236}">
                <a16:creationId xmlns:a16="http://schemas.microsoft.com/office/drawing/2014/main" id="{EDCB56B9-9E8B-426E-A3B7-7A28AF9543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5877" y="3929162"/>
            <a:ext cx="472674" cy="473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3D07BF2-A49E-4002-8FC4-53C1E88FA41A}"/>
              </a:ext>
            </a:extLst>
          </p:cNvPr>
          <p:cNvSpPr/>
          <p:nvPr/>
        </p:nvSpPr>
        <p:spPr>
          <a:xfrm>
            <a:off x="9251644" y="3966022"/>
            <a:ext cx="152022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1061</a:t>
            </a:r>
            <a:r>
              <a:rPr lang="fr-FR" sz="2000" b="1" dirty="0">
                <a:solidFill>
                  <a:schemeClr val="accent3">
                    <a:lumMod val="7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fr-FR" sz="1200" b="1" dirty="0">
                <a:solidFill>
                  <a:srgbClr val="244060"/>
                </a:solidFill>
                <a:latin typeface="Century Gothic" panose="020B0502020202020204" pitchFamily="34" charset="0"/>
              </a:rPr>
              <a:t>escales</a:t>
            </a:r>
            <a:endParaRPr lang="fr-FR" sz="2000" b="1" u="sng" dirty="0">
              <a:solidFill>
                <a:srgbClr val="244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607F5B2-9070-4E3C-92B9-FBA6ABAE1750}"/>
              </a:ext>
            </a:extLst>
          </p:cNvPr>
          <p:cNvSpPr txBox="1"/>
          <p:nvPr/>
        </p:nvSpPr>
        <p:spPr>
          <a:xfrm>
            <a:off x="8775787" y="4568848"/>
            <a:ext cx="30950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rgbClr val="002060"/>
                </a:solidFill>
              </a:rPr>
              <a:t>Croisière fluviale </a:t>
            </a:r>
            <a:r>
              <a:rPr lang="fr-FR" sz="1600" dirty="0">
                <a:solidFill>
                  <a:srgbClr val="002060"/>
                </a:solidFill>
              </a:rPr>
              <a:t>(6 ports)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1D5F695-9ACE-4A84-B3E5-45585B95293E}"/>
              </a:ext>
            </a:extLst>
          </p:cNvPr>
          <p:cNvSpPr/>
          <p:nvPr/>
        </p:nvSpPr>
        <p:spPr>
          <a:xfrm>
            <a:off x="8482101" y="4540677"/>
            <a:ext cx="3623096" cy="225765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1FF2D91E-3BA5-4919-9DA4-765A030E4D25}"/>
              </a:ext>
            </a:extLst>
          </p:cNvPr>
          <p:cNvGrpSpPr/>
          <p:nvPr/>
        </p:nvGrpSpPr>
        <p:grpSpPr>
          <a:xfrm>
            <a:off x="8693390" y="5021409"/>
            <a:ext cx="391690" cy="500975"/>
            <a:chOff x="771034" y="2152269"/>
            <a:chExt cx="720308" cy="1189444"/>
          </a:xfrm>
        </p:grpSpPr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3CC81CBA-727F-4594-834C-73962F2C986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71034" y="2154951"/>
              <a:ext cx="371475" cy="742950"/>
            </a:xfrm>
            <a:prstGeom prst="rect">
              <a:avLst/>
            </a:prstGeom>
          </p:spPr>
        </p:pic>
        <p:pic>
          <p:nvPicPr>
            <p:cNvPr id="37" name="Image 36">
              <a:extLst>
                <a:ext uri="{FF2B5EF4-FFF2-40B4-BE49-F238E27FC236}">
                  <a16:creationId xmlns:a16="http://schemas.microsoft.com/office/drawing/2014/main" id="{FD557785-AB2D-4F43-9650-36B9137F94B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119867" y="2152269"/>
              <a:ext cx="371475" cy="742950"/>
            </a:xfrm>
            <a:prstGeom prst="rect">
              <a:avLst/>
            </a:prstGeom>
          </p:spPr>
        </p:pic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86AC2F7B-6E60-4332-AC77-A942EB13FD1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934129" y="2598763"/>
              <a:ext cx="371475" cy="742950"/>
            </a:xfrm>
            <a:prstGeom prst="rect">
              <a:avLst/>
            </a:prstGeom>
          </p:spPr>
        </p:pic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7FD48E52-DE57-4371-885B-A0A263DA91B2}"/>
              </a:ext>
            </a:extLst>
          </p:cNvPr>
          <p:cNvSpPr/>
          <p:nvPr/>
        </p:nvSpPr>
        <p:spPr>
          <a:xfrm>
            <a:off x="9158551" y="5041158"/>
            <a:ext cx="28516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95 000 </a:t>
            </a:r>
            <a:r>
              <a:rPr lang="fr-FR" sz="1200" b="1" dirty="0">
                <a:solidFill>
                  <a:srgbClr val="244060"/>
                </a:solidFill>
                <a:latin typeface="Century Gothic" panose="020B0502020202020204" pitchFamily="34" charset="0"/>
              </a:rPr>
              <a:t>passagers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D800123-7A1E-471F-9803-D3EDCCCD1006}"/>
              </a:ext>
            </a:extLst>
          </p:cNvPr>
          <p:cNvSpPr/>
          <p:nvPr/>
        </p:nvSpPr>
        <p:spPr>
          <a:xfrm>
            <a:off x="9183689" y="5645829"/>
            <a:ext cx="25803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70C0"/>
                </a:solidFill>
                <a:latin typeface="Century Gothic" panose="020B0502020202020204" pitchFamily="34" charset="0"/>
              </a:rPr>
              <a:t>58 000</a:t>
            </a:r>
            <a:r>
              <a:rPr lang="fr-FR" b="1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fr-FR" sz="900" b="1" dirty="0">
                <a:solidFill>
                  <a:srgbClr val="244060"/>
                </a:solidFill>
                <a:latin typeface="Century Gothic" panose="020B0502020202020204" pitchFamily="34" charset="0"/>
              </a:rPr>
              <a:t>passagers en tête de ligne</a:t>
            </a:r>
            <a:endParaRPr lang="fr-FR" sz="500" dirty="0">
              <a:solidFill>
                <a:srgbClr val="24406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E807A5FD-4815-437E-9593-92F297FD2C28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566513" y="5589089"/>
            <a:ext cx="468872" cy="541702"/>
          </a:xfrm>
          <a:prstGeom prst="rect">
            <a:avLst/>
          </a:prstGeom>
        </p:spPr>
      </p:pic>
      <p:pic>
        <p:nvPicPr>
          <p:cNvPr id="42" name="Picture 2" descr="Résultat de recherche d'images pour &quot;icone bateau&quot;">
            <a:extLst>
              <a:ext uri="{FF2B5EF4-FFF2-40B4-BE49-F238E27FC236}">
                <a16:creationId xmlns:a16="http://schemas.microsoft.com/office/drawing/2014/main" id="{A0CB066F-9401-492F-83B7-FF3BF73103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4464" y="6244798"/>
            <a:ext cx="472674" cy="473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3471AB73-7C63-41EB-B6B3-79E1106E13FC}"/>
              </a:ext>
            </a:extLst>
          </p:cNvPr>
          <p:cNvSpPr/>
          <p:nvPr/>
        </p:nvSpPr>
        <p:spPr>
          <a:xfrm>
            <a:off x="9210231" y="6281658"/>
            <a:ext cx="152022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1700</a:t>
            </a:r>
            <a:r>
              <a:rPr lang="fr-FR" sz="2000" b="1" dirty="0">
                <a:solidFill>
                  <a:schemeClr val="accent3">
                    <a:lumMod val="7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fr-FR" sz="1200" b="1" dirty="0">
                <a:solidFill>
                  <a:srgbClr val="244060"/>
                </a:solidFill>
                <a:latin typeface="Century Gothic" panose="020B0502020202020204" pitchFamily="34" charset="0"/>
              </a:rPr>
              <a:t>escales</a:t>
            </a:r>
            <a:endParaRPr lang="fr-FR" sz="2000" b="1" u="sng" dirty="0">
              <a:solidFill>
                <a:srgbClr val="24406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74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/>
          <p:cNvSpPr txBox="1">
            <a:spLocks/>
          </p:cNvSpPr>
          <p:nvPr/>
        </p:nvSpPr>
        <p:spPr>
          <a:xfrm>
            <a:off x="0" y="494850"/>
            <a:ext cx="12192000" cy="560900"/>
          </a:xfrm>
          <a:prstGeom prst="rect">
            <a:avLst/>
          </a:prstGeom>
          <a:solidFill>
            <a:srgbClr val="E3098B"/>
          </a:solidFill>
          <a:ln w="12700" cap="flat" cmpd="sng" algn="ctr">
            <a:noFill/>
            <a:prstDash val="soli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800" b="1" dirty="0">
                <a:solidFill>
                  <a:schemeClr val="bg1"/>
                </a:solidFill>
              </a:rPr>
              <a:t>LE TRAFIC TETE DE LIGNE ET SA CONTRIBUTION ECONOMIQUE 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1269" y="139330"/>
            <a:ext cx="1340447" cy="127194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117CDF3-09AE-4A2E-8F70-82A964858CFA}"/>
              </a:ext>
            </a:extLst>
          </p:cNvPr>
          <p:cNvSpPr txBox="1"/>
          <p:nvPr/>
        </p:nvSpPr>
        <p:spPr>
          <a:xfrm>
            <a:off x="321880" y="1212099"/>
            <a:ext cx="1126552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400" dirty="0"/>
              <a:t>Le développement du trafic tête de ligne de façon significative </a:t>
            </a:r>
            <a:r>
              <a:rPr lang="fr-FR" sz="1400" b="1" dirty="0"/>
              <a:t>ne peut s’envisager sans liaisons aériennes directes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400" dirty="0"/>
              <a:t>Les dépenses des passagers en tête de ligne génèrent des </a:t>
            </a:r>
            <a:r>
              <a:rPr lang="fr-FR" sz="1400" b="1" dirty="0"/>
              <a:t>retombées économiques plus importantes </a:t>
            </a:r>
            <a:r>
              <a:rPr lang="fr-FR" sz="1400" dirty="0"/>
              <a:t>(nuitées)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400" dirty="0"/>
              <a:t>Permet de </a:t>
            </a:r>
            <a:r>
              <a:rPr lang="fr-FR" sz="1400" b="1" dirty="0"/>
              <a:t>fixer un armateur dans un port </a:t>
            </a:r>
            <a:r>
              <a:rPr lang="fr-FR" sz="1400" dirty="0"/>
              <a:t>(base logistique)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400" dirty="0"/>
              <a:t>Permet de </a:t>
            </a:r>
            <a:r>
              <a:rPr lang="fr-FR" sz="1400" b="1" dirty="0"/>
              <a:t>diversifier les flux </a:t>
            </a:r>
            <a:r>
              <a:rPr lang="fr-FR" sz="1400" dirty="0"/>
              <a:t>(limitation des effets de congestion liés au trafic transit)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3AF9A11-AF26-4621-B1B3-9C96506272CB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656" y="4609794"/>
            <a:ext cx="376051" cy="52037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F5C783F-A630-4481-A93B-ABB53F39A380}"/>
              </a:ext>
            </a:extLst>
          </p:cNvPr>
          <p:cNvSpPr txBox="1"/>
          <p:nvPr/>
        </p:nvSpPr>
        <p:spPr>
          <a:xfrm>
            <a:off x="-314075" y="4681205"/>
            <a:ext cx="20915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rgbClr val="002060"/>
                </a:solidFill>
              </a:rPr>
              <a:t>Pax tête de ligne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3CB51D5-F73D-42E2-AEAF-2163BF5E67FD}"/>
              </a:ext>
            </a:extLst>
          </p:cNvPr>
          <p:cNvSpPr txBox="1"/>
          <p:nvPr/>
        </p:nvSpPr>
        <p:spPr>
          <a:xfrm>
            <a:off x="-248605" y="5869661"/>
            <a:ext cx="20915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rgbClr val="002060"/>
                </a:solidFill>
              </a:rPr>
              <a:t>Pax en transit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7CB05DF-D248-4193-BBF4-930D687E1F79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193" y="5773303"/>
            <a:ext cx="253562" cy="507124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D167D363-A810-4CAA-B0B5-F28CB20D5703}"/>
              </a:ext>
            </a:extLst>
          </p:cNvPr>
          <p:cNvSpPr txBox="1"/>
          <p:nvPr/>
        </p:nvSpPr>
        <p:spPr>
          <a:xfrm>
            <a:off x="2040477" y="3830105"/>
            <a:ext cx="13773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009999"/>
                </a:solidFill>
              </a:rPr>
              <a:t>Barcelone*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14ABAF9-425C-4B85-91C2-FDEC0FC31D42}"/>
              </a:ext>
            </a:extLst>
          </p:cNvPr>
          <p:cNvSpPr txBox="1"/>
          <p:nvPr/>
        </p:nvSpPr>
        <p:spPr>
          <a:xfrm>
            <a:off x="3805187" y="3826288"/>
            <a:ext cx="13773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009999"/>
                </a:solidFill>
              </a:rPr>
              <a:t>Région Sud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6BE78CEB-4D4B-4DF5-A823-DF9CD8E7E249}"/>
              </a:ext>
            </a:extLst>
          </p:cNvPr>
          <p:cNvSpPr txBox="1"/>
          <p:nvPr/>
        </p:nvSpPr>
        <p:spPr>
          <a:xfrm>
            <a:off x="2252920" y="3287320"/>
            <a:ext cx="20915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u="sng" dirty="0">
                <a:solidFill>
                  <a:srgbClr val="002060"/>
                </a:solidFill>
              </a:rPr>
              <a:t>Dépense moyenne </a:t>
            </a:r>
          </a:p>
          <a:p>
            <a:pPr algn="ctr"/>
            <a:r>
              <a:rPr lang="fr-FR" sz="1400" b="1" dirty="0">
                <a:solidFill>
                  <a:srgbClr val="002060"/>
                </a:solidFill>
              </a:rPr>
              <a:t>par pax</a:t>
            </a:r>
            <a:endParaRPr lang="fr-FR" sz="1100" dirty="0">
              <a:solidFill>
                <a:srgbClr val="002060"/>
              </a:solidFill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1BC536FF-27A3-4730-BB59-0DCBB5B9A804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7173" y="4379790"/>
            <a:ext cx="852099" cy="795514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D0DD08F-3624-4211-A46A-20B4DA3D5562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870" y="4418135"/>
            <a:ext cx="735337" cy="686506"/>
          </a:xfrm>
          <a:prstGeom prst="rect">
            <a:avLst/>
          </a:prstGeom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2C9910E9-CFBF-414A-87F6-A03236BC6A7A}"/>
              </a:ext>
            </a:extLst>
          </p:cNvPr>
          <p:cNvSpPr txBox="1"/>
          <p:nvPr/>
        </p:nvSpPr>
        <p:spPr>
          <a:xfrm>
            <a:off x="2637173" y="4544055"/>
            <a:ext cx="833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002060"/>
                </a:solidFill>
              </a:rPr>
              <a:t>230€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D227C137-A5FC-4D1D-BEB9-A4C69DEC0CB2}"/>
              </a:ext>
            </a:extLst>
          </p:cNvPr>
          <p:cNvSpPr txBox="1"/>
          <p:nvPr/>
        </p:nvSpPr>
        <p:spPr>
          <a:xfrm>
            <a:off x="4084634" y="4496936"/>
            <a:ext cx="833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002060"/>
                </a:solidFill>
              </a:rPr>
              <a:t>52€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71B229D-0B31-4681-B38A-698031B1A999}"/>
              </a:ext>
            </a:extLst>
          </p:cNvPr>
          <p:cNvSpPr/>
          <p:nvPr/>
        </p:nvSpPr>
        <p:spPr>
          <a:xfrm>
            <a:off x="1856030" y="3810540"/>
            <a:ext cx="1743481" cy="267688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B68A9FCD-6002-438D-BC83-E729B84D1791}"/>
              </a:ext>
            </a:extLst>
          </p:cNvPr>
          <p:cNvSpPr txBox="1"/>
          <p:nvPr/>
        </p:nvSpPr>
        <p:spPr>
          <a:xfrm>
            <a:off x="934237" y="2785590"/>
            <a:ext cx="103579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u="sng" dirty="0">
                <a:solidFill>
                  <a:srgbClr val="CC3399"/>
                </a:solidFill>
              </a:rPr>
              <a:t>Estimation</a:t>
            </a:r>
            <a:r>
              <a:rPr lang="fr-FR" sz="1600" b="1" dirty="0">
                <a:solidFill>
                  <a:srgbClr val="CC3399"/>
                </a:solidFill>
              </a:rPr>
              <a:t>s de la contribution économique de la croisière maritime en 2018 – comparaison Barcelone /Région Sud</a:t>
            </a:r>
          </a:p>
        </p:txBody>
      </p:sp>
      <p:graphicFrame>
        <p:nvGraphicFramePr>
          <p:cNvPr id="35" name="Tableau 34">
            <a:extLst>
              <a:ext uri="{FF2B5EF4-FFF2-40B4-BE49-F238E27FC236}">
                <a16:creationId xmlns:a16="http://schemas.microsoft.com/office/drawing/2014/main" id="{CC0A38C0-35DE-4ADC-A8DC-A91A3A85A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6503978"/>
              </p:ext>
            </p:extLst>
          </p:nvPr>
        </p:nvGraphicFramePr>
        <p:xfrm>
          <a:off x="6290228" y="3342291"/>
          <a:ext cx="5195493" cy="1891863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045924">
                  <a:extLst>
                    <a:ext uri="{9D8B030D-6E8A-4147-A177-3AD203B41FA5}">
                      <a16:colId xmlns:a16="http://schemas.microsoft.com/office/drawing/2014/main" val="373089066"/>
                    </a:ext>
                  </a:extLst>
                </a:gridCol>
                <a:gridCol w="858313">
                  <a:extLst>
                    <a:ext uri="{9D8B030D-6E8A-4147-A177-3AD203B41FA5}">
                      <a16:colId xmlns:a16="http://schemas.microsoft.com/office/drawing/2014/main" val="3538592505"/>
                    </a:ext>
                  </a:extLst>
                </a:gridCol>
                <a:gridCol w="825736">
                  <a:extLst>
                    <a:ext uri="{9D8B030D-6E8A-4147-A177-3AD203B41FA5}">
                      <a16:colId xmlns:a16="http://schemas.microsoft.com/office/drawing/2014/main" val="1051172917"/>
                    </a:ext>
                  </a:extLst>
                </a:gridCol>
                <a:gridCol w="674092">
                  <a:extLst>
                    <a:ext uri="{9D8B030D-6E8A-4147-A177-3AD203B41FA5}">
                      <a16:colId xmlns:a16="http://schemas.microsoft.com/office/drawing/2014/main" val="1922071599"/>
                    </a:ext>
                  </a:extLst>
                </a:gridCol>
                <a:gridCol w="791428">
                  <a:extLst>
                    <a:ext uri="{9D8B030D-6E8A-4147-A177-3AD203B41FA5}">
                      <a16:colId xmlns:a16="http://schemas.microsoft.com/office/drawing/2014/main" val="220516198"/>
                    </a:ext>
                  </a:extLst>
                </a:gridCol>
              </a:tblGrid>
              <a:tr h="398453">
                <a:tc rowSpan="2">
                  <a:txBody>
                    <a:bodyPr/>
                    <a:lstStyle/>
                    <a:p>
                      <a:pPr algn="ctr" fontAlgn="ctr"/>
                      <a:endParaRPr lang="fr-FR" sz="1400" b="1" i="1" u="none" strike="noStrike" dirty="0">
                        <a:solidFill>
                          <a:srgbClr val="CC3399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 dirty="0">
                          <a:effectLst/>
                        </a:rPr>
                        <a:t>Retombées éco (M€)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 dirty="0">
                          <a:effectLst/>
                        </a:rPr>
                        <a:t>ETP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5888520"/>
                  </a:ext>
                </a:extLst>
              </a:tr>
              <a:tr h="29868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 dirty="0">
                          <a:effectLst/>
                        </a:rPr>
                        <a:t>BCN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 dirty="0">
                          <a:effectLst/>
                        </a:rPr>
                        <a:t>SUD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 dirty="0">
                          <a:effectLst/>
                        </a:rPr>
                        <a:t>BCN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 dirty="0">
                          <a:effectLst/>
                        </a:rPr>
                        <a:t>SUD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79022891"/>
                  </a:ext>
                </a:extLst>
              </a:tr>
              <a:tr h="298682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 dirty="0">
                          <a:effectLst/>
                        </a:rPr>
                        <a:t>Impact direct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175</a:t>
                      </a:r>
                      <a:endParaRPr lang="fr-FR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56</a:t>
                      </a:r>
                      <a:endParaRPr lang="fr-FR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1573</a:t>
                      </a:r>
                      <a:endParaRPr lang="fr-FR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247</a:t>
                      </a:r>
                      <a:endParaRPr lang="fr-FR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6190283"/>
                  </a:ext>
                </a:extLst>
              </a:tr>
              <a:tr h="298682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Impact indirect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i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527</a:t>
                      </a:r>
                      <a:endParaRPr lang="fr-FR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90</a:t>
                      </a:r>
                      <a:endParaRPr lang="fr-FR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4749</a:t>
                      </a:r>
                      <a:endParaRPr lang="fr-FR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 592</a:t>
                      </a:r>
                      <a:endParaRPr lang="fr-FR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8773090"/>
                  </a:ext>
                </a:extLst>
              </a:tr>
              <a:tr h="298682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 dirty="0">
                          <a:effectLst/>
                        </a:rPr>
                        <a:t>Impact induit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526</a:t>
                      </a:r>
                      <a:endParaRPr lang="fr-FR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278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3944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1580</a:t>
                      </a:r>
                      <a:endParaRPr lang="fr-FR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5689437"/>
                  </a:ext>
                </a:extLst>
              </a:tr>
              <a:tr h="298682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IMPACT TOTAL</a:t>
                      </a:r>
                      <a:endParaRPr lang="fr-FR" sz="1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1228</a:t>
                      </a:r>
                      <a:endParaRPr lang="fr-FR" sz="1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430</a:t>
                      </a:r>
                      <a:endParaRPr lang="fr-FR" sz="1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10265</a:t>
                      </a:r>
                      <a:endParaRPr lang="fr-FR" sz="1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2419</a:t>
                      </a:r>
                      <a:endParaRPr lang="fr-FR" sz="1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026556"/>
                  </a:ext>
                </a:extLst>
              </a:tr>
            </a:tbl>
          </a:graphicData>
        </a:graphic>
      </p:graphicFrame>
      <p:sp>
        <p:nvSpPr>
          <p:cNvPr id="36" name="ZoneTexte 35">
            <a:extLst>
              <a:ext uri="{FF2B5EF4-FFF2-40B4-BE49-F238E27FC236}">
                <a16:creationId xmlns:a16="http://schemas.microsoft.com/office/drawing/2014/main" id="{62FA0426-6EEF-42C3-9B70-44839AF9D5A1}"/>
              </a:ext>
            </a:extLst>
          </p:cNvPr>
          <p:cNvSpPr txBox="1"/>
          <p:nvPr/>
        </p:nvSpPr>
        <p:spPr>
          <a:xfrm>
            <a:off x="5708748" y="5719996"/>
            <a:ext cx="13024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u="sng" dirty="0">
                <a:solidFill>
                  <a:srgbClr val="002060"/>
                </a:solidFill>
              </a:rPr>
              <a:t>Impact total</a:t>
            </a:r>
            <a:br>
              <a:rPr lang="fr-FR" sz="1400" b="1" u="sng" dirty="0">
                <a:solidFill>
                  <a:srgbClr val="002060"/>
                </a:solidFill>
              </a:rPr>
            </a:br>
            <a:r>
              <a:rPr lang="fr-FR" sz="1400" b="1" u="sng" dirty="0">
                <a:solidFill>
                  <a:srgbClr val="002060"/>
                </a:solidFill>
              </a:rPr>
              <a:t>par passager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48007B9C-3ECD-4930-98D2-4B1EDEF7806D}"/>
              </a:ext>
            </a:extLst>
          </p:cNvPr>
          <p:cNvSpPr txBox="1"/>
          <p:nvPr/>
        </p:nvSpPr>
        <p:spPr>
          <a:xfrm>
            <a:off x="7458425" y="5525070"/>
            <a:ext cx="13773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009999"/>
                </a:solidFill>
              </a:rPr>
              <a:t>Barcelone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2D008C2E-CB8C-4D9F-AEFB-3A7BD397B08E}"/>
              </a:ext>
            </a:extLst>
          </p:cNvPr>
          <p:cNvSpPr txBox="1"/>
          <p:nvPr/>
        </p:nvSpPr>
        <p:spPr>
          <a:xfrm>
            <a:off x="6926852" y="5867318"/>
            <a:ext cx="24405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/>
              <a:t>404€</a:t>
            </a:r>
          </a:p>
          <a:p>
            <a:pPr algn="ctr"/>
            <a:r>
              <a:rPr lang="fr-FR" sz="1400" b="1" dirty="0"/>
              <a:t>340 ETP </a:t>
            </a:r>
            <a:r>
              <a:rPr lang="fr-FR" sz="1400" dirty="0"/>
              <a:t>pour 100.000 pax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6BD2B0B4-F594-4FF0-8676-C72F6BD6601E}"/>
              </a:ext>
            </a:extLst>
          </p:cNvPr>
          <p:cNvSpPr txBox="1"/>
          <p:nvPr/>
        </p:nvSpPr>
        <p:spPr>
          <a:xfrm>
            <a:off x="9293103" y="5867318"/>
            <a:ext cx="2360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1400"/>
            </a:lvl1pPr>
          </a:lstStyle>
          <a:p>
            <a:r>
              <a:rPr lang="fr-FR" b="1" dirty="0"/>
              <a:t>170€</a:t>
            </a:r>
          </a:p>
          <a:p>
            <a:r>
              <a:rPr lang="fr-FR" b="1" dirty="0"/>
              <a:t>100 ETP </a:t>
            </a:r>
            <a:r>
              <a:rPr lang="fr-FR" dirty="0"/>
              <a:t>pour 100.000 pax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089D86AE-5266-462F-97F0-971045E87349}"/>
              </a:ext>
            </a:extLst>
          </p:cNvPr>
          <p:cNvSpPr txBox="1"/>
          <p:nvPr/>
        </p:nvSpPr>
        <p:spPr>
          <a:xfrm>
            <a:off x="9784425" y="5525070"/>
            <a:ext cx="13773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009999"/>
                </a:solidFill>
              </a:rPr>
              <a:t>Région Sud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1E87AF18-870B-4A8F-8CF5-804B40F39C0E}"/>
              </a:ext>
            </a:extLst>
          </p:cNvPr>
          <p:cNvSpPr txBox="1"/>
          <p:nvPr/>
        </p:nvSpPr>
        <p:spPr>
          <a:xfrm>
            <a:off x="3561826" y="6669038"/>
            <a:ext cx="863017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>
                <a:solidFill>
                  <a:schemeClr val="bg1">
                    <a:lumMod val="50000"/>
                  </a:schemeClr>
                </a:solidFill>
              </a:rPr>
              <a:t>Source : résultats de l’</a:t>
            </a:r>
            <a:r>
              <a:rPr lang="es-ES" sz="700" dirty="0">
                <a:solidFill>
                  <a:schemeClr val="bg1">
                    <a:lumMod val="50000"/>
                  </a:schemeClr>
                </a:solidFill>
              </a:rPr>
              <a:t>Estudio de impacto de la </a:t>
            </a:r>
            <a:r>
              <a:rPr lang="es-ES" sz="700" dirty="0" err="1">
                <a:solidFill>
                  <a:schemeClr val="bg1">
                    <a:lumMod val="50000"/>
                  </a:schemeClr>
                </a:solidFill>
              </a:rPr>
              <a:t>activdad</a:t>
            </a:r>
            <a:r>
              <a:rPr lang="es-ES" sz="7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" sz="700" dirty="0" err="1">
                <a:solidFill>
                  <a:schemeClr val="bg1">
                    <a:lumMod val="50000"/>
                  </a:schemeClr>
                </a:solidFill>
              </a:rPr>
              <a:t>crucerista</a:t>
            </a:r>
            <a:r>
              <a:rPr lang="es-ES" sz="700" dirty="0">
                <a:solidFill>
                  <a:schemeClr val="bg1">
                    <a:lumMod val="50000"/>
                  </a:schemeClr>
                </a:solidFill>
              </a:rPr>
              <a:t> en Barcelona (2016) et de </a:t>
            </a:r>
            <a:r>
              <a:rPr lang="es-ES" sz="700" dirty="0" err="1">
                <a:solidFill>
                  <a:schemeClr val="bg1">
                    <a:lumMod val="50000"/>
                  </a:schemeClr>
                </a:solidFill>
              </a:rPr>
              <a:t>l’Etude</a:t>
            </a:r>
            <a:r>
              <a:rPr lang="es-ES" sz="700" dirty="0">
                <a:solidFill>
                  <a:schemeClr val="bg1">
                    <a:lumMod val="50000"/>
                  </a:schemeClr>
                </a:solidFill>
              </a:rPr>
              <a:t> de </a:t>
            </a:r>
            <a:r>
              <a:rPr lang="es-ES" sz="700" dirty="0" err="1">
                <a:solidFill>
                  <a:schemeClr val="bg1">
                    <a:lumMod val="50000"/>
                  </a:schemeClr>
                </a:solidFill>
              </a:rPr>
              <a:t>l’impact</a:t>
            </a:r>
            <a:r>
              <a:rPr lang="es-ES" sz="7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" sz="700" dirty="0" err="1">
                <a:solidFill>
                  <a:schemeClr val="bg1">
                    <a:lumMod val="50000"/>
                  </a:schemeClr>
                </a:solidFill>
              </a:rPr>
              <a:t>sectoriel</a:t>
            </a:r>
            <a:r>
              <a:rPr lang="es-ES" sz="700" dirty="0">
                <a:solidFill>
                  <a:schemeClr val="bg1">
                    <a:lumMod val="50000"/>
                  </a:schemeClr>
                </a:solidFill>
              </a:rPr>
              <a:t> de la </a:t>
            </a:r>
            <a:r>
              <a:rPr lang="es-ES" sz="700" dirty="0" err="1">
                <a:solidFill>
                  <a:schemeClr val="bg1">
                    <a:lumMod val="50000"/>
                  </a:schemeClr>
                </a:solidFill>
              </a:rPr>
              <a:t>croisière</a:t>
            </a:r>
            <a:r>
              <a:rPr lang="es-ES" sz="7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" sz="700" dirty="0" err="1">
                <a:solidFill>
                  <a:schemeClr val="bg1">
                    <a:lumMod val="50000"/>
                  </a:schemeClr>
                </a:solidFill>
              </a:rPr>
              <a:t>maritime</a:t>
            </a:r>
            <a:r>
              <a:rPr lang="es-ES" sz="700" dirty="0">
                <a:solidFill>
                  <a:schemeClr val="bg1">
                    <a:lumMod val="50000"/>
                  </a:schemeClr>
                </a:solidFill>
              </a:rPr>
              <a:t> et fluvial en </a:t>
            </a:r>
            <a:r>
              <a:rPr lang="es-ES" sz="700" dirty="0" err="1">
                <a:solidFill>
                  <a:schemeClr val="bg1">
                    <a:lumMod val="50000"/>
                  </a:schemeClr>
                </a:solidFill>
              </a:rPr>
              <a:t>région</a:t>
            </a:r>
            <a:r>
              <a:rPr lang="es-ES" sz="700" dirty="0">
                <a:solidFill>
                  <a:schemeClr val="bg1">
                    <a:lumMod val="50000"/>
                  </a:schemeClr>
                </a:solidFill>
              </a:rPr>
              <a:t> PACA (2017), </a:t>
            </a:r>
            <a:r>
              <a:rPr lang="es-ES" sz="700" dirty="0" err="1">
                <a:solidFill>
                  <a:schemeClr val="bg1">
                    <a:lumMod val="50000"/>
                  </a:schemeClr>
                </a:solidFill>
              </a:rPr>
              <a:t>réactualisés</a:t>
            </a:r>
            <a:r>
              <a:rPr lang="es-ES" sz="700" dirty="0">
                <a:solidFill>
                  <a:schemeClr val="bg1">
                    <a:lumMod val="50000"/>
                  </a:schemeClr>
                </a:solidFill>
              </a:rPr>
              <a:t> sur la base des </a:t>
            </a:r>
            <a:r>
              <a:rPr lang="es-ES" sz="700" dirty="0" err="1">
                <a:solidFill>
                  <a:schemeClr val="bg1">
                    <a:lumMod val="50000"/>
                  </a:schemeClr>
                </a:solidFill>
              </a:rPr>
              <a:t>statistiques</a:t>
            </a:r>
            <a:r>
              <a:rPr lang="es-ES" sz="700" dirty="0">
                <a:solidFill>
                  <a:schemeClr val="bg1">
                    <a:lumMod val="50000"/>
                  </a:schemeClr>
                </a:solidFill>
              </a:rPr>
              <a:t> de trafic 2018 </a:t>
            </a:r>
            <a:endParaRPr lang="fr-FR" sz="7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276F00E3-824F-4DB4-A94B-C463CCC6C3F4}"/>
              </a:ext>
            </a:extLst>
          </p:cNvPr>
          <p:cNvSpPr txBox="1"/>
          <p:nvPr/>
        </p:nvSpPr>
        <p:spPr>
          <a:xfrm>
            <a:off x="-2011" y="3551786"/>
            <a:ext cx="153134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i="1" dirty="0">
                <a:solidFill>
                  <a:srgbClr val="002060"/>
                </a:solidFill>
              </a:rPr>
              <a:t>*dépense rapportée par jour. La dépense des pax en transit inclut l’excursion.</a:t>
            </a:r>
          </a:p>
        </p:txBody>
      </p:sp>
      <p:pic>
        <p:nvPicPr>
          <p:cNvPr id="43" name="Image 42">
            <a:extLst>
              <a:ext uri="{FF2B5EF4-FFF2-40B4-BE49-F238E27FC236}">
                <a16:creationId xmlns:a16="http://schemas.microsoft.com/office/drawing/2014/main" id="{33E194B6-A675-4856-A258-2F4C41C69858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0477" y="4522858"/>
            <a:ext cx="535804" cy="500223"/>
          </a:xfrm>
          <a:prstGeom prst="rect">
            <a:avLst/>
          </a:prstGeom>
        </p:spPr>
      </p:pic>
      <p:sp>
        <p:nvSpPr>
          <p:cNvPr id="44" name="ZoneTexte 43">
            <a:extLst>
              <a:ext uri="{FF2B5EF4-FFF2-40B4-BE49-F238E27FC236}">
                <a16:creationId xmlns:a16="http://schemas.microsoft.com/office/drawing/2014/main" id="{85C76151-6799-484E-9C42-086D8579FBE8}"/>
              </a:ext>
            </a:extLst>
          </p:cNvPr>
          <p:cNvSpPr txBox="1"/>
          <p:nvPr/>
        </p:nvSpPr>
        <p:spPr>
          <a:xfrm>
            <a:off x="1897182" y="4524490"/>
            <a:ext cx="833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002060"/>
                </a:solidFill>
              </a:rPr>
              <a:t>25€</a:t>
            </a:r>
          </a:p>
        </p:txBody>
      </p:sp>
      <p:pic>
        <p:nvPicPr>
          <p:cNvPr id="45" name="Image 44">
            <a:extLst>
              <a:ext uri="{FF2B5EF4-FFF2-40B4-BE49-F238E27FC236}">
                <a16:creationId xmlns:a16="http://schemas.microsoft.com/office/drawing/2014/main" id="{02D21E61-97CA-4846-9ED6-F5049D6AFA09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9274" y="5702750"/>
            <a:ext cx="735337" cy="686506"/>
          </a:xfrm>
          <a:prstGeom prst="rect">
            <a:avLst/>
          </a:prstGeom>
        </p:spPr>
      </p:pic>
      <p:sp>
        <p:nvSpPr>
          <p:cNvPr id="46" name="ZoneTexte 45">
            <a:extLst>
              <a:ext uri="{FF2B5EF4-FFF2-40B4-BE49-F238E27FC236}">
                <a16:creationId xmlns:a16="http://schemas.microsoft.com/office/drawing/2014/main" id="{6FBC3980-208D-43C1-86A4-059DDC7DD356}"/>
              </a:ext>
            </a:extLst>
          </p:cNvPr>
          <p:cNvSpPr txBox="1"/>
          <p:nvPr/>
        </p:nvSpPr>
        <p:spPr>
          <a:xfrm>
            <a:off x="2220038" y="5781551"/>
            <a:ext cx="833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002060"/>
                </a:solidFill>
              </a:rPr>
              <a:t>57€</a:t>
            </a:r>
          </a:p>
        </p:txBody>
      </p:sp>
      <p:pic>
        <p:nvPicPr>
          <p:cNvPr id="47" name="Image 46">
            <a:extLst>
              <a:ext uri="{FF2B5EF4-FFF2-40B4-BE49-F238E27FC236}">
                <a16:creationId xmlns:a16="http://schemas.microsoft.com/office/drawing/2014/main" id="{993EEB91-E22F-43FA-B531-02CCB0EA390F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7052" y="5717040"/>
            <a:ext cx="656625" cy="613021"/>
          </a:xfrm>
          <a:prstGeom prst="rect">
            <a:avLst/>
          </a:prstGeom>
        </p:spPr>
      </p:pic>
      <p:sp>
        <p:nvSpPr>
          <p:cNvPr id="48" name="ZoneTexte 47">
            <a:extLst>
              <a:ext uri="{FF2B5EF4-FFF2-40B4-BE49-F238E27FC236}">
                <a16:creationId xmlns:a16="http://schemas.microsoft.com/office/drawing/2014/main" id="{FF65D6A2-2401-43DC-9A8A-211AFE273569}"/>
              </a:ext>
            </a:extLst>
          </p:cNvPr>
          <p:cNvSpPr txBox="1"/>
          <p:nvPr/>
        </p:nvSpPr>
        <p:spPr>
          <a:xfrm>
            <a:off x="4084634" y="5765519"/>
            <a:ext cx="833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002060"/>
                </a:solidFill>
              </a:rPr>
              <a:t>37€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181DBA4-2613-4213-99BD-4420458EAA98}"/>
              </a:ext>
            </a:extLst>
          </p:cNvPr>
          <p:cNvSpPr txBox="1"/>
          <p:nvPr/>
        </p:nvSpPr>
        <p:spPr>
          <a:xfrm>
            <a:off x="2592429" y="5112261"/>
            <a:ext cx="9415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00" dirty="0">
                <a:solidFill>
                  <a:schemeClr val="accent1"/>
                </a:solidFill>
              </a:rPr>
              <a:t>Avec séjour pré/post-croisière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CD36F45B-84EC-4088-BE27-5FD03D677B5B}"/>
              </a:ext>
            </a:extLst>
          </p:cNvPr>
          <p:cNvSpPr txBox="1"/>
          <p:nvPr/>
        </p:nvSpPr>
        <p:spPr>
          <a:xfrm>
            <a:off x="1817262" y="4958373"/>
            <a:ext cx="9415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00" dirty="0">
                <a:solidFill>
                  <a:schemeClr val="accent1"/>
                </a:solidFill>
              </a:rPr>
              <a:t>Sans séjour pré/post-croisière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FD329791-F0C1-428A-991F-A0337665093E}"/>
              </a:ext>
            </a:extLst>
          </p:cNvPr>
          <p:cNvSpPr/>
          <p:nvPr/>
        </p:nvSpPr>
        <p:spPr>
          <a:xfrm>
            <a:off x="3622139" y="3810540"/>
            <a:ext cx="1743481" cy="267688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3FC38C5-B980-48C8-A2F4-6FEFE7FFE79B}"/>
              </a:ext>
            </a:extLst>
          </p:cNvPr>
          <p:cNvSpPr txBox="1"/>
          <p:nvPr/>
        </p:nvSpPr>
        <p:spPr>
          <a:xfrm>
            <a:off x="3636375" y="6289228"/>
            <a:ext cx="170594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700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+ excursion (72€ en moyenne)</a:t>
            </a:r>
          </a:p>
        </p:txBody>
      </p:sp>
    </p:spTree>
    <p:extLst>
      <p:ext uri="{BB962C8B-B14F-4D97-AF65-F5344CB8AC3E}">
        <p14:creationId xmlns:p14="http://schemas.microsoft.com/office/powerpoint/2010/main" val="7087685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" name="Graphique 28">
            <a:extLst>
              <a:ext uri="{FF2B5EF4-FFF2-40B4-BE49-F238E27FC236}">
                <a16:creationId xmlns:a16="http://schemas.microsoft.com/office/drawing/2014/main" id="{940ED9BC-6171-45D4-9C50-A542134844F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23350746"/>
              </p:ext>
            </p:extLst>
          </p:nvPr>
        </p:nvGraphicFramePr>
        <p:xfrm>
          <a:off x="8918500" y="1823203"/>
          <a:ext cx="3605537" cy="18950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8" name="Graphique 27">
            <a:extLst>
              <a:ext uri="{FF2B5EF4-FFF2-40B4-BE49-F238E27FC236}">
                <a16:creationId xmlns:a16="http://schemas.microsoft.com/office/drawing/2014/main" id="{5256B95E-C3DE-4D5E-9D43-45A42196E67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15272198"/>
              </p:ext>
            </p:extLst>
          </p:nvPr>
        </p:nvGraphicFramePr>
        <p:xfrm>
          <a:off x="8982177" y="4429525"/>
          <a:ext cx="3334079" cy="18950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Titre 1"/>
          <p:cNvSpPr txBox="1">
            <a:spLocks/>
          </p:cNvSpPr>
          <p:nvPr/>
        </p:nvSpPr>
        <p:spPr>
          <a:xfrm>
            <a:off x="0" y="494850"/>
            <a:ext cx="12192000" cy="560900"/>
          </a:xfrm>
          <a:prstGeom prst="rect">
            <a:avLst/>
          </a:prstGeom>
          <a:solidFill>
            <a:srgbClr val="E3098B"/>
          </a:solidFill>
          <a:ln w="12700" cap="flat" cmpd="sng" algn="ctr">
            <a:noFill/>
            <a:prstDash val="soli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000" b="1" dirty="0">
                <a:solidFill>
                  <a:schemeClr val="bg1"/>
                </a:solidFill>
              </a:rPr>
              <a:t>L’APPORT DE L’AEROPORT POUR LE DEVELOPPEMENT DE LA TETE DE LIGNE A MARSEILLE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1269" y="139330"/>
            <a:ext cx="1340447" cy="127194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117CDF3-09AE-4A2E-8F70-82A964858CFA}"/>
              </a:ext>
            </a:extLst>
          </p:cNvPr>
          <p:cNvSpPr txBox="1"/>
          <p:nvPr/>
        </p:nvSpPr>
        <p:spPr>
          <a:xfrm>
            <a:off x="9586748" y="1487507"/>
            <a:ext cx="231403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i="1" dirty="0">
                <a:solidFill>
                  <a:srgbClr val="E3098B"/>
                </a:solidFill>
              </a:rPr>
              <a:t>Nationalités des passagers </a:t>
            </a:r>
          </a:p>
          <a:p>
            <a:pPr algn="ctr"/>
            <a:r>
              <a:rPr lang="fr-FR" sz="1100" i="1" dirty="0">
                <a:solidFill>
                  <a:srgbClr val="E3098B"/>
                </a:solidFill>
              </a:rPr>
              <a:t>(tous trafics)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9D0A5A0-690C-4FD7-8C8F-A4BF7D550A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3902" y="4555052"/>
            <a:ext cx="301625" cy="18097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482C4A8-EB02-4A33-886D-E7151271B5E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8970" y="5184866"/>
            <a:ext cx="306803" cy="16147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9F517FF-D441-4C16-A5D8-19334BAACC2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1729" y="6092377"/>
            <a:ext cx="323850" cy="16192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A0F203B-B071-495F-A291-4833CC51754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0101" y="6140700"/>
            <a:ext cx="306803" cy="204535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EF23659-DC38-4822-866E-1557BA7BD50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5815" y="6345938"/>
            <a:ext cx="306802" cy="20471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987B86F0-02E9-44F1-A0E7-4BF26E2ADDA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831" y="5477129"/>
            <a:ext cx="318960" cy="318960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09F1932D-321B-4C9A-81F5-23702EA2A20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9490" y="1918394"/>
            <a:ext cx="318960" cy="318960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2DDD60D9-6DD2-47E1-9127-2A58FB32376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5527" y="3069377"/>
            <a:ext cx="306803" cy="204535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76B62E71-EB3D-4476-B2E4-A1CA682911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3766" y="3682957"/>
            <a:ext cx="301625" cy="180975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A17C439B-EC68-42F8-A44A-3DC8F1DF3A0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3319" y="3629625"/>
            <a:ext cx="306803" cy="161475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D364C91C-80E8-42A1-9A17-1DE62029E20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3299" y="3193844"/>
            <a:ext cx="306802" cy="204710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B93F60DA-2392-4F95-B32F-88A9C2B72F9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6849" y="2916915"/>
            <a:ext cx="323850" cy="161925"/>
          </a:xfrm>
          <a:prstGeom prst="rect">
            <a:avLst/>
          </a:prstGeom>
        </p:spPr>
      </p:pic>
      <p:sp>
        <p:nvSpPr>
          <p:cNvPr id="38" name="ZoneTexte 37">
            <a:extLst>
              <a:ext uri="{FF2B5EF4-FFF2-40B4-BE49-F238E27FC236}">
                <a16:creationId xmlns:a16="http://schemas.microsoft.com/office/drawing/2014/main" id="{0F48A7D4-3ADB-4A28-A48A-D7BA8D6E4736}"/>
              </a:ext>
            </a:extLst>
          </p:cNvPr>
          <p:cNvSpPr txBox="1"/>
          <p:nvPr/>
        </p:nvSpPr>
        <p:spPr>
          <a:xfrm>
            <a:off x="396815" y="1212052"/>
            <a:ext cx="8981264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400" b="1" dirty="0">
                <a:solidFill>
                  <a:srgbClr val="CC3399"/>
                </a:solidFill>
              </a:rPr>
              <a:t>Le tête de ligne représente 26% du trafic croisière à Marseille en 2018 </a:t>
            </a:r>
            <a:r>
              <a:rPr lang="fr-FR" sz="1400" dirty="0">
                <a:solidFill>
                  <a:srgbClr val="CC3399"/>
                </a:solidFill>
              </a:rPr>
              <a:t>(+6% par rapport à 2017)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400" dirty="0"/>
              <a:t>Une </a:t>
            </a:r>
            <a:r>
              <a:rPr lang="fr-FR" sz="1400" b="1" dirty="0"/>
              <a:t>clientèle tête de ligne qui reste très « locale » </a:t>
            </a:r>
            <a:r>
              <a:rPr lang="fr-FR" sz="1400" dirty="0"/>
              <a:t>(79 % de Français, 22% résidant en région Sud) et francophone (2</a:t>
            </a:r>
            <a:r>
              <a:rPr lang="fr-FR" sz="1400" baseline="30000" dirty="0"/>
              <a:t>ème</a:t>
            </a:r>
            <a:r>
              <a:rPr lang="fr-FR" sz="1400" dirty="0"/>
              <a:t> nationalité = Belgique, 18% des pax hors Français)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400" dirty="0"/>
              <a:t>Coopération permanente avec l’aéroport pour </a:t>
            </a:r>
            <a:r>
              <a:rPr lang="fr-FR" sz="1400" b="1" dirty="0"/>
              <a:t>appuyer les demandes d’ouvertures de ligne </a:t>
            </a:r>
            <a:r>
              <a:rPr lang="fr-FR" sz="1400" dirty="0"/>
              <a:t>(relais auprès des armateurs, veille statistique)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400" dirty="0"/>
              <a:t>Actions récemment menées :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1400" dirty="0"/>
              <a:t>Marché CANADIEN : promotion conjointe avec l’AMP et l’OTCM d’une ligne directe avec le Canada (Air Transat)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1400" dirty="0"/>
              <a:t>Marché RUSSE : ouverture d’une ligne directe MRS &lt;&gt; SVO par Aeroflot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1400" dirty="0"/>
              <a:t>Marché US : prise de contacts avec les armateurs fluviaux pour inciter les compagnies US à desservir Marseille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9E81E75E-419F-477E-BF61-D3A5A37E557A}"/>
              </a:ext>
            </a:extLst>
          </p:cNvPr>
          <p:cNvSpPr txBox="1"/>
          <p:nvPr/>
        </p:nvSpPr>
        <p:spPr>
          <a:xfrm>
            <a:off x="237061" y="4331094"/>
            <a:ext cx="50616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i="1" dirty="0">
                <a:solidFill>
                  <a:srgbClr val="CC3399"/>
                </a:solidFill>
              </a:rPr>
              <a:t>Comparaison avec deux autres ports tête de ligne en Med 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FD658B27-044A-4E40-B0D2-AF286C38BD6B}"/>
              </a:ext>
            </a:extLst>
          </p:cNvPr>
          <p:cNvSpPr txBox="1"/>
          <p:nvPr/>
        </p:nvSpPr>
        <p:spPr>
          <a:xfrm>
            <a:off x="5189984" y="4931933"/>
            <a:ext cx="404954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i="1" dirty="0">
                <a:solidFill>
                  <a:srgbClr val="009999"/>
                </a:solidFill>
              </a:rPr>
              <a:t>Exemple 2 : </a:t>
            </a:r>
            <a:r>
              <a:rPr lang="fr-FR" sz="1400" b="1" i="1" dirty="0">
                <a:solidFill>
                  <a:srgbClr val="009999"/>
                </a:solidFill>
              </a:rPr>
              <a:t>Barcelone</a:t>
            </a:r>
          </a:p>
          <a:p>
            <a:endParaRPr lang="fr-FR" sz="1400" b="1" i="1" dirty="0">
              <a:solidFill>
                <a:srgbClr val="009999"/>
              </a:solidFill>
            </a:endParaRPr>
          </a:p>
          <a:p>
            <a:r>
              <a:rPr lang="fr-FR" sz="1200" b="1" dirty="0"/>
              <a:t>3 millions de passagers en 2018 (1</a:t>
            </a:r>
            <a:r>
              <a:rPr lang="fr-FR" sz="1200" b="1" baseline="30000" dirty="0"/>
              <a:t>er</a:t>
            </a:r>
            <a:r>
              <a:rPr lang="fr-FR" sz="1200" b="1" dirty="0"/>
              <a:t> port de croisière Med)</a:t>
            </a:r>
          </a:p>
          <a:p>
            <a:r>
              <a:rPr lang="fr-FR" sz="1200" b="1" dirty="0"/>
              <a:t>55% de passagers en tête de ligne</a:t>
            </a:r>
          </a:p>
          <a:p>
            <a:endParaRPr lang="fr-FR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dirty="0"/>
              <a:t>13 destinations USA desservies en direct depuis/vers BCN (17 routes) en 2019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dirty="0"/>
              <a:t>24% des nuitées hôtelières à Barcelone sont le fait des croisiéristes en 2016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CEEC3D3A-015C-42C1-AEA2-BD93A3075AD6}"/>
              </a:ext>
            </a:extLst>
          </p:cNvPr>
          <p:cNvSpPr txBox="1"/>
          <p:nvPr/>
        </p:nvSpPr>
        <p:spPr>
          <a:xfrm>
            <a:off x="396815" y="4934514"/>
            <a:ext cx="436547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i="1" dirty="0">
                <a:solidFill>
                  <a:srgbClr val="009999"/>
                </a:solidFill>
              </a:rPr>
              <a:t>Exemple 1 : </a:t>
            </a:r>
            <a:r>
              <a:rPr lang="fr-FR" sz="1400" b="1" i="1" dirty="0">
                <a:solidFill>
                  <a:srgbClr val="009999"/>
                </a:solidFill>
              </a:rPr>
              <a:t>Palma de Majorque et les Baléares</a:t>
            </a:r>
          </a:p>
          <a:p>
            <a:endParaRPr lang="fr-FR" sz="1400" b="1" i="1" dirty="0">
              <a:solidFill>
                <a:srgbClr val="009999"/>
              </a:solidFill>
            </a:endParaRPr>
          </a:p>
          <a:p>
            <a:r>
              <a:rPr lang="fr-FR" sz="1200" b="1" dirty="0"/>
              <a:t>2,43 millions de passagers en 2018</a:t>
            </a:r>
          </a:p>
          <a:p>
            <a:r>
              <a:rPr lang="fr-FR" sz="1200" b="1" dirty="0"/>
              <a:t>35% de passagers en tête de ligne</a:t>
            </a:r>
          </a:p>
          <a:p>
            <a:endParaRPr lang="fr-FR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/>
              <a:t>Forte présence de la clientèle ALL : 27% des pax en tête de ligne, 34% du trafic aérien de PMI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/>
              <a:t>Offre </a:t>
            </a:r>
            <a:r>
              <a:rPr lang="fr-FR" sz="1200" i="1" dirty="0" err="1"/>
              <a:t>beach</a:t>
            </a:r>
            <a:r>
              <a:rPr lang="fr-FR" sz="1200" i="1" dirty="0"/>
              <a:t> &amp; </a:t>
            </a:r>
            <a:r>
              <a:rPr lang="fr-FR" sz="1200" i="1" dirty="0" err="1"/>
              <a:t>cruise</a:t>
            </a:r>
            <a:endParaRPr lang="fr-FR" sz="1200" dirty="0"/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7372C45B-D77F-4DDC-AA21-8E0FBCFA7062}"/>
              </a:ext>
            </a:extLst>
          </p:cNvPr>
          <p:cNvSpPr txBox="1"/>
          <p:nvPr/>
        </p:nvSpPr>
        <p:spPr>
          <a:xfrm>
            <a:off x="10296720" y="3958261"/>
            <a:ext cx="12088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rgbClr val="009999"/>
                </a:solidFill>
              </a:rPr>
              <a:t>Marseille </a:t>
            </a:r>
            <a:r>
              <a:rPr lang="fr-FR" sz="1200" dirty="0">
                <a:solidFill>
                  <a:srgbClr val="009999"/>
                </a:solidFill>
              </a:rPr>
              <a:t>(2018)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5979C4D7-5738-4ED7-8D74-DC0A6DAC6DE2}"/>
              </a:ext>
            </a:extLst>
          </p:cNvPr>
          <p:cNvSpPr txBox="1"/>
          <p:nvPr/>
        </p:nvSpPr>
        <p:spPr>
          <a:xfrm>
            <a:off x="10278763" y="4230522"/>
            <a:ext cx="14167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rgbClr val="009999"/>
                </a:solidFill>
              </a:rPr>
              <a:t>Barcelone </a:t>
            </a:r>
            <a:r>
              <a:rPr lang="fr-FR" sz="1200" dirty="0">
                <a:solidFill>
                  <a:srgbClr val="009999"/>
                </a:solidFill>
              </a:rPr>
              <a:t>(2017)</a:t>
            </a:r>
          </a:p>
        </p:txBody>
      </p:sp>
      <p:sp>
        <p:nvSpPr>
          <p:cNvPr id="44" name="Triangle isocèle 43">
            <a:extLst>
              <a:ext uri="{FF2B5EF4-FFF2-40B4-BE49-F238E27FC236}">
                <a16:creationId xmlns:a16="http://schemas.microsoft.com/office/drawing/2014/main" id="{E5459304-5A62-4811-9868-252B583C284A}"/>
              </a:ext>
            </a:extLst>
          </p:cNvPr>
          <p:cNvSpPr/>
          <p:nvPr/>
        </p:nvSpPr>
        <p:spPr>
          <a:xfrm>
            <a:off x="10142073" y="4041347"/>
            <a:ext cx="134068" cy="106090"/>
          </a:xfrm>
          <a:prstGeom prst="triangl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Triangle isocèle 44">
            <a:extLst>
              <a:ext uri="{FF2B5EF4-FFF2-40B4-BE49-F238E27FC236}">
                <a16:creationId xmlns:a16="http://schemas.microsoft.com/office/drawing/2014/main" id="{12FB0B93-C550-4490-8980-EF887F1434D3}"/>
              </a:ext>
            </a:extLst>
          </p:cNvPr>
          <p:cNvSpPr/>
          <p:nvPr/>
        </p:nvSpPr>
        <p:spPr>
          <a:xfrm rot="10800000">
            <a:off x="10142073" y="4355689"/>
            <a:ext cx="134068" cy="106090"/>
          </a:xfrm>
          <a:prstGeom prst="triangl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D9E7BF83-29AE-4ED4-BBEF-C2347B058DC9}"/>
              </a:ext>
            </a:extLst>
          </p:cNvPr>
          <p:cNvSpPr txBox="1"/>
          <p:nvPr/>
        </p:nvSpPr>
        <p:spPr>
          <a:xfrm>
            <a:off x="15094" y="6657945"/>
            <a:ext cx="863017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>
                <a:solidFill>
                  <a:schemeClr val="bg1">
                    <a:lumMod val="50000"/>
                  </a:schemeClr>
                </a:solidFill>
              </a:rPr>
              <a:t>Sources : Club de la Croisière Marseille Provence, AENA,</a:t>
            </a:r>
            <a:r>
              <a:rPr lang="es-ES" sz="700" dirty="0">
                <a:solidFill>
                  <a:schemeClr val="bg1">
                    <a:lumMod val="50000"/>
                  </a:schemeClr>
                </a:solidFill>
              </a:rPr>
              <a:t> Estudio de impacto de la </a:t>
            </a:r>
            <a:r>
              <a:rPr lang="es-ES" sz="700" dirty="0" err="1">
                <a:solidFill>
                  <a:schemeClr val="bg1">
                    <a:lumMod val="50000"/>
                  </a:schemeClr>
                </a:solidFill>
              </a:rPr>
              <a:t>activdad</a:t>
            </a:r>
            <a:r>
              <a:rPr lang="es-ES" sz="7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" sz="700" dirty="0" err="1">
                <a:solidFill>
                  <a:schemeClr val="bg1">
                    <a:lumMod val="50000"/>
                  </a:schemeClr>
                </a:solidFill>
              </a:rPr>
              <a:t>crucerista</a:t>
            </a:r>
            <a:r>
              <a:rPr lang="es-ES" sz="700" dirty="0">
                <a:solidFill>
                  <a:schemeClr val="bg1">
                    <a:lumMod val="50000"/>
                  </a:schemeClr>
                </a:solidFill>
              </a:rPr>
              <a:t> en Barcelona (2016), </a:t>
            </a:r>
            <a:r>
              <a:rPr lang="fr-FR" sz="700" dirty="0" err="1">
                <a:solidFill>
                  <a:schemeClr val="bg1">
                    <a:lumMod val="50000"/>
                  </a:schemeClr>
                </a:solidFill>
              </a:rPr>
              <a:t>Estudio</a:t>
            </a:r>
            <a:r>
              <a:rPr lang="fr-FR" sz="700" dirty="0">
                <a:solidFill>
                  <a:schemeClr val="bg1">
                    <a:lumMod val="50000"/>
                  </a:schemeClr>
                </a:solidFill>
              </a:rPr>
              <a:t> de </a:t>
            </a:r>
            <a:r>
              <a:rPr lang="fr-FR" sz="700" dirty="0" err="1">
                <a:solidFill>
                  <a:schemeClr val="bg1">
                    <a:lumMod val="50000"/>
                  </a:schemeClr>
                </a:solidFill>
              </a:rPr>
              <a:t>satisfacción</a:t>
            </a:r>
            <a:r>
              <a:rPr lang="fr-FR" sz="7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sz="700" dirty="0" err="1">
                <a:solidFill>
                  <a:schemeClr val="bg1">
                    <a:lumMod val="50000"/>
                  </a:schemeClr>
                </a:solidFill>
              </a:rPr>
              <a:t>del</a:t>
            </a:r>
            <a:r>
              <a:rPr lang="fr-FR" sz="7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sz="700" dirty="0" err="1">
                <a:solidFill>
                  <a:schemeClr val="bg1">
                    <a:lumMod val="50000"/>
                  </a:schemeClr>
                </a:solidFill>
              </a:rPr>
              <a:t>turismo</a:t>
            </a:r>
            <a:r>
              <a:rPr lang="fr-FR" sz="700" dirty="0">
                <a:solidFill>
                  <a:schemeClr val="bg1">
                    <a:lumMod val="50000"/>
                  </a:schemeClr>
                </a:solidFill>
              </a:rPr>
              <a:t> de </a:t>
            </a:r>
            <a:r>
              <a:rPr lang="fr-FR" sz="700" dirty="0" err="1">
                <a:solidFill>
                  <a:schemeClr val="bg1">
                    <a:lumMod val="50000"/>
                  </a:schemeClr>
                </a:solidFill>
              </a:rPr>
              <a:t>cruceros</a:t>
            </a:r>
            <a:r>
              <a:rPr lang="fr-FR" sz="700" dirty="0">
                <a:solidFill>
                  <a:schemeClr val="bg1">
                    <a:lumMod val="50000"/>
                  </a:schemeClr>
                </a:solidFill>
              </a:rPr>
              <a:t> (2016)</a:t>
            </a:r>
            <a:r>
              <a:rPr lang="es-ES" sz="700" dirty="0">
                <a:solidFill>
                  <a:schemeClr val="bg1">
                    <a:lumMod val="50000"/>
                  </a:schemeClr>
                </a:solidFill>
              </a:rPr>
              <a:t> et Informe de la actividad turística en Barcelona (2017)</a:t>
            </a:r>
            <a:endParaRPr lang="fr-FR" sz="7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488AE49C-0F95-4DB0-B2A4-4C1F267925B4}"/>
              </a:ext>
            </a:extLst>
          </p:cNvPr>
          <p:cNvCxnSpPr/>
          <p:nvPr/>
        </p:nvCxnSpPr>
        <p:spPr>
          <a:xfrm>
            <a:off x="4762287" y="5055476"/>
            <a:ext cx="0" cy="1507673"/>
          </a:xfrm>
          <a:prstGeom prst="line">
            <a:avLst/>
          </a:prstGeom>
          <a:ln>
            <a:solidFill>
              <a:srgbClr val="00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ZoneTexte 50">
            <a:extLst>
              <a:ext uri="{FF2B5EF4-FFF2-40B4-BE49-F238E27FC236}">
                <a16:creationId xmlns:a16="http://schemas.microsoft.com/office/drawing/2014/main" id="{882882D1-90C4-4521-B5E6-D9F204113F95}"/>
              </a:ext>
            </a:extLst>
          </p:cNvPr>
          <p:cNvSpPr txBox="1"/>
          <p:nvPr/>
        </p:nvSpPr>
        <p:spPr>
          <a:xfrm>
            <a:off x="9458234" y="6627167"/>
            <a:ext cx="238196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solidFill>
                  <a:srgbClr val="00B0F0"/>
                </a:solidFill>
              </a:rPr>
              <a:t>Pax nationaux </a:t>
            </a:r>
            <a:r>
              <a:rPr lang="fr-FR" sz="1100" dirty="0"/>
              <a:t>/ </a:t>
            </a:r>
            <a:r>
              <a:rPr lang="fr-FR" sz="1100" dirty="0">
                <a:solidFill>
                  <a:srgbClr val="0070C0"/>
                </a:solidFill>
              </a:rPr>
              <a:t>Pax UE </a:t>
            </a:r>
            <a:r>
              <a:rPr lang="fr-FR" sz="1100" dirty="0"/>
              <a:t>/ </a:t>
            </a:r>
            <a:r>
              <a:rPr lang="fr-FR" sz="1100" dirty="0">
                <a:solidFill>
                  <a:srgbClr val="CC3399"/>
                </a:solidFill>
              </a:rPr>
              <a:t>Pax hors UE</a:t>
            </a:r>
          </a:p>
        </p:txBody>
      </p:sp>
    </p:spTree>
    <p:extLst>
      <p:ext uri="{BB962C8B-B14F-4D97-AF65-F5344CB8AC3E}">
        <p14:creationId xmlns:p14="http://schemas.microsoft.com/office/powerpoint/2010/main" val="20252107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7622AB7-32D6-49D5-B5DD-B0D0DDD2269B}"/>
              </a:ext>
            </a:extLst>
          </p:cNvPr>
          <p:cNvSpPr txBox="1">
            <a:spLocks/>
          </p:cNvSpPr>
          <p:nvPr/>
        </p:nvSpPr>
        <p:spPr>
          <a:xfrm>
            <a:off x="0" y="494850"/>
            <a:ext cx="12192000" cy="560900"/>
          </a:xfrm>
          <a:prstGeom prst="rect">
            <a:avLst/>
          </a:prstGeom>
          <a:solidFill>
            <a:srgbClr val="E3098B"/>
          </a:solidFill>
          <a:ln w="12700" cap="flat" cmpd="sng" algn="ctr">
            <a:noFill/>
            <a:prstDash val="soli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b="1" dirty="0">
                <a:solidFill>
                  <a:schemeClr val="bg1"/>
                </a:solidFill>
              </a:rPr>
              <a:t>L’APPORT DE LA CROISIERE POUR LE DEVELOPPEMENT DE L’AEROPORT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83A0646-9DD7-494A-AE6D-B665F0B65C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1269" y="139330"/>
            <a:ext cx="1340447" cy="127194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BD95E118-E9E8-4588-BCD8-752E8ABE41A8}"/>
              </a:ext>
            </a:extLst>
          </p:cNvPr>
          <p:cNvSpPr txBox="1"/>
          <p:nvPr/>
        </p:nvSpPr>
        <p:spPr>
          <a:xfrm>
            <a:off x="294291" y="1306167"/>
            <a:ext cx="1144576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E3098B"/>
                </a:solidFill>
              </a:rPr>
              <a:t>La nécessité des synergies aéroport/ports/territoires/acteurs économiques pour consolider ces opportunités de croissance économiques et d’emploi</a:t>
            </a:r>
          </a:p>
          <a:p>
            <a:endParaRPr lang="fr-FR" sz="1400" b="1" dirty="0">
              <a:solidFill>
                <a:srgbClr val="E3098B"/>
              </a:solidFill>
            </a:endParaRPr>
          </a:p>
          <a:p>
            <a:r>
              <a:rPr lang="fr-FR" sz="1400" b="1" dirty="0">
                <a:solidFill>
                  <a:srgbClr val="E3098B"/>
                </a:solidFill>
              </a:rPr>
              <a:t>Formalisée au sein du  contrat de filière « tourisme de croisière » régional, signé le 19 mars 2019</a:t>
            </a:r>
          </a:p>
          <a:p>
            <a:r>
              <a:rPr lang="fr-FR" sz="1400" u="sng" dirty="0"/>
              <a:t>Objectifs :</a:t>
            </a:r>
            <a:endParaRPr lang="fr-FR" sz="1400" dirty="0">
              <a:solidFill>
                <a:srgbClr val="E3098B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Créer un écosystème régional favorable à l’accueil des croisiéristes, maritimes et fluviaux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Fédérer les acteurs touristiques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Disposer d’une vision globale du marché de la croisière à l’échelle régionale</a:t>
            </a:r>
          </a:p>
          <a:p>
            <a:r>
              <a:rPr lang="fr-FR" sz="1400" u="sng" dirty="0"/>
              <a:t>Actions :</a:t>
            </a:r>
            <a:endParaRPr lang="fr-FR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Concevoir et renforcer une offre touristique régionale d’excellence à destination des croisiéristes et des professionnels (TO, AGV)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Consolider une stratégie marketing dynamique, notamment à l’international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Structurer, observer et évaluer la filière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Développer et mutualiser les formations adaptées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Valoriser les actions en faveur de la transition </a:t>
            </a:r>
            <a:r>
              <a:rPr lang="fr-FR" sz="1400" dirty="0" err="1"/>
              <a:t>éco-énergétique</a:t>
            </a:r>
            <a:endParaRPr lang="fr-FR" sz="1400" dirty="0"/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57286599-C1B9-4B31-AE9C-73DE9C637D92}"/>
              </a:ext>
            </a:extLst>
          </p:cNvPr>
          <p:cNvSpPr txBox="1"/>
          <p:nvPr/>
        </p:nvSpPr>
        <p:spPr>
          <a:xfrm>
            <a:off x="294291" y="4556793"/>
            <a:ext cx="114457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E3098B"/>
                </a:solidFill>
              </a:rPr>
              <a:t>Les marques « Provence » et « Côte d’Azur » et les actions de marketing territorial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Garantir la lisibilité de la destination touristique, y compris dans le domaine de la croisière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Rassembler les acteurs touristiques autour d’une démarche commune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Développer la notoriété et l’attractivité de la destination</a:t>
            </a:r>
          </a:p>
        </p:txBody>
      </p:sp>
      <p:pic>
        <p:nvPicPr>
          <p:cNvPr id="2050" name="Picture 2" descr="RÃ©sultat de recherche d'images pour &quot;marque provence&quot;">
            <a:extLst>
              <a:ext uri="{FF2B5EF4-FFF2-40B4-BE49-F238E27FC236}">
                <a16:creationId xmlns:a16="http://schemas.microsoft.com/office/drawing/2014/main" id="{E4028748-E7B3-4A90-8113-2C9299CA10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962" y="5668936"/>
            <a:ext cx="1240767" cy="1075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www.marque-cotedazurfrance.com/wp-content/uploads/2016/11/logo_crt_2.png">
            <a:extLst>
              <a:ext uri="{FF2B5EF4-FFF2-40B4-BE49-F238E27FC236}">
                <a16:creationId xmlns:a16="http://schemas.microsoft.com/office/drawing/2014/main" id="{C12C81D3-7460-43DC-BBFD-B06FECAF92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74" t="33961" r="22235" b="1"/>
          <a:stretch/>
        </p:blipFill>
        <p:spPr bwMode="auto">
          <a:xfrm>
            <a:off x="5660186" y="5840081"/>
            <a:ext cx="1698147" cy="733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549089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511</TotalTime>
  <Words>549</Words>
  <Application>Microsoft Office PowerPoint</Application>
  <PresentationFormat>Grand écran</PresentationFormat>
  <Paragraphs>112</Paragraphs>
  <Slides>4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Century Gothic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Thomas CORONA</dc:creator>
  <cp:lastModifiedBy>Hélène LEBAS</cp:lastModifiedBy>
  <cp:revision>42</cp:revision>
  <dcterms:created xsi:type="dcterms:W3CDTF">2019-06-26T07:42:20Z</dcterms:created>
  <dcterms:modified xsi:type="dcterms:W3CDTF">2019-06-27T03:22:22Z</dcterms:modified>
</cp:coreProperties>
</file>